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380" r:id="rId4"/>
    <p:sldId id="262" r:id="rId5"/>
    <p:sldId id="382" r:id="rId6"/>
    <p:sldId id="385" r:id="rId7"/>
    <p:sldId id="386" r:id="rId8"/>
    <p:sldId id="387" r:id="rId9"/>
    <p:sldId id="388" r:id="rId10"/>
    <p:sldId id="389" r:id="rId11"/>
    <p:sldId id="390" r:id="rId12"/>
    <p:sldId id="392" r:id="rId13"/>
    <p:sldId id="393" r:id="rId14"/>
    <p:sldId id="394" r:id="rId15"/>
    <p:sldId id="391" r:id="rId16"/>
    <p:sldId id="384" r:id="rId17"/>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DE7EF"/>
    <a:srgbClr val="C09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64" autoAdjust="0"/>
    <p:restoredTop sz="95964" autoAdjust="0"/>
  </p:normalViewPr>
  <p:slideViewPr>
    <p:cSldViewPr snapToGrid="0">
      <p:cViewPr varScale="1">
        <p:scale>
          <a:sx n="99" d="100"/>
          <a:sy n="99" d="100"/>
        </p:scale>
        <p:origin x="4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0" y="-1"/>
            <a:ext cx="12192000" cy="653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722811" y="291737"/>
            <a:ext cx="10519955" cy="7720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84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895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59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8608025" y="14574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681574" y="239085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811890" y="252965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9117565" y="15962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4705886" y="4314903"/>
            <a:ext cx="2915574" cy="1570864"/>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5202790" y="4453705"/>
            <a:ext cx="1293260" cy="1293260"/>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304129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875633" y="1819076"/>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200" dirty="0">
                <a:solidFill>
                  <a:schemeClr val="tx1">
                    <a:lumMod val="75000"/>
                    <a:lumOff val="25000"/>
                  </a:schemeClr>
                </a:solidFill>
              </a:defRPr>
            </a:lvl1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819076"/>
            <a:ext cx="1875635"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9615413"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7570712" y="4396978"/>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45214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733463" y="1792600"/>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733463" y="2878386"/>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733463" y="3964172"/>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733463" y="5049957"/>
            <a:ext cx="1800000" cy="1008000"/>
          </a:xfrm>
          <a:prstGeom prst="roundRect">
            <a:avLst>
              <a:gd name="adj" fmla="val 7223"/>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90767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9315811" y="3209360"/>
            <a:ext cx="2160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9315811" y="177303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7155811" y="4645814"/>
            <a:ext cx="2160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9315811"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715559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7155811" y="1773034"/>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4995381" y="3209360"/>
            <a:ext cx="2160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4994903" y="4645814"/>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835166" y="3209360"/>
            <a:ext cx="2160000" cy="1440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674951" y="3209360"/>
            <a:ext cx="2160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04456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6575840" y="1478364"/>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6575840" y="3120588"/>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6575840" y="4762777"/>
            <a:ext cx="205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8716377"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10500000" y="3120588"/>
            <a:ext cx="1692000" cy="1440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4429129" y="1766364"/>
            <a:ext cx="2052000" cy="1152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0" y="3120588"/>
            <a:ext cx="6481129" cy="155069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4429129" y="2912764"/>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6575840" y="2912764"/>
            <a:ext cx="205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6575840" y="4563278"/>
            <a:ext cx="2052000" cy="108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6575840" y="6202777"/>
            <a:ext cx="205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8717920" y="4563278"/>
            <a:ext cx="1692000" cy="108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10500000" y="4563278"/>
            <a:ext cx="1692000" cy="108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990482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891161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B174B9-DDA6-43AC-94FF-E49E8A4C9EE5}"/>
              </a:ext>
            </a:extLst>
          </p:cNvPr>
          <p:cNvSpPr/>
          <p:nvPr userDrawn="1"/>
        </p:nvSpPr>
        <p:spPr>
          <a:xfrm>
            <a:off x="2" y="1"/>
            <a:ext cx="8641787" cy="6858000"/>
          </a:xfrm>
          <a:custGeom>
            <a:avLst/>
            <a:gdLst>
              <a:gd name="connsiteX0" fmla="*/ 0 w 8641787"/>
              <a:gd name="connsiteY0" fmla="*/ 0 h 6858000"/>
              <a:gd name="connsiteX1" fmla="*/ 6012887 w 8641787"/>
              <a:gd name="connsiteY1" fmla="*/ 0 h 6858000"/>
              <a:gd name="connsiteX2" fmla="*/ 8641787 w 8641787"/>
              <a:gd name="connsiteY2" fmla="*/ 6858000 h 6858000"/>
              <a:gd name="connsiteX3" fmla="*/ 0 w 86417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1787" h="6858000">
                <a:moveTo>
                  <a:pt x="0" y="0"/>
                </a:moveTo>
                <a:lnTo>
                  <a:pt x="6012887" y="0"/>
                </a:lnTo>
                <a:lnTo>
                  <a:pt x="8641787" y="6858000"/>
                </a:lnTo>
                <a:lnTo>
                  <a:pt x="0" y="6858000"/>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Shape 9">
            <a:extLst>
              <a:ext uri="{FF2B5EF4-FFF2-40B4-BE49-F238E27FC236}">
                <a16:creationId xmlns:a16="http://schemas.microsoft.com/office/drawing/2014/main" id="{6AFFB5B8-275F-4541-94CB-C7A723310F6D}"/>
              </a:ext>
            </a:extLst>
          </p:cNvPr>
          <p:cNvSpPr/>
          <p:nvPr userDrawn="1"/>
        </p:nvSpPr>
        <p:spPr>
          <a:xfrm rot="20330711">
            <a:off x="7416424" y="-293215"/>
            <a:ext cx="234813" cy="7444430"/>
          </a:xfrm>
          <a:custGeom>
            <a:avLst/>
            <a:gdLst>
              <a:gd name="connsiteX0" fmla="*/ 0 w 234813"/>
              <a:gd name="connsiteY0" fmla="*/ 0 h 7444430"/>
              <a:gd name="connsiteX1" fmla="*/ 234813 w 234813"/>
              <a:gd name="connsiteY1" fmla="*/ 90866 h 7444430"/>
              <a:gd name="connsiteX2" fmla="*/ 234813 w 234813"/>
              <a:gd name="connsiteY2" fmla="*/ 7444430 h 7444430"/>
              <a:gd name="connsiteX3" fmla="*/ 0 w 234813"/>
              <a:gd name="connsiteY3" fmla="*/ 7353565 h 7444430"/>
            </a:gdLst>
            <a:ahLst/>
            <a:cxnLst>
              <a:cxn ang="0">
                <a:pos x="connsiteX0" y="connsiteY0"/>
              </a:cxn>
              <a:cxn ang="0">
                <a:pos x="connsiteX1" y="connsiteY1"/>
              </a:cxn>
              <a:cxn ang="0">
                <a:pos x="connsiteX2" y="connsiteY2"/>
              </a:cxn>
              <a:cxn ang="0">
                <a:pos x="connsiteX3" y="connsiteY3"/>
              </a:cxn>
            </a:cxnLst>
            <a:rect l="l" t="t" r="r" b="b"/>
            <a:pathLst>
              <a:path w="234813" h="7444430">
                <a:moveTo>
                  <a:pt x="0" y="0"/>
                </a:moveTo>
                <a:lnTo>
                  <a:pt x="234813" y="90866"/>
                </a:lnTo>
                <a:lnTo>
                  <a:pt x="234813" y="7444430"/>
                </a:lnTo>
                <a:lnTo>
                  <a:pt x="0" y="7353565"/>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Freeform: Shape 12">
            <a:extLst>
              <a:ext uri="{FF2B5EF4-FFF2-40B4-BE49-F238E27FC236}">
                <a16:creationId xmlns:a16="http://schemas.microsoft.com/office/drawing/2014/main" id="{2A91EB93-1A80-4108-9845-8CEBD98D597C}"/>
              </a:ext>
            </a:extLst>
          </p:cNvPr>
          <p:cNvSpPr/>
          <p:nvPr userDrawn="1"/>
        </p:nvSpPr>
        <p:spPr>
          <a:xfrm rot="20330711">
            <a:off x="8020265" y="-134683"/>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Freeform: Shape 13">
            <a:extLst>
              <a:ext uri="{FF2B5EF4-FFF2-40B4-BE49-F238E27FC236}">
                <a16:creationId xmlns:a16="http://schemas.microsoft.com/office/drawing/2014/main" id="{F3E07247-868E-438C-BD34-0D0EC28772B4}"/>
              </a:ext>
            </a:extLst>
          </p:cNvPr>
          <p:cNvSpPr/>
          <p:nvPr userDrawn="1"/>
        </p:nvSpPr>
        <p:spPr>
          <a:xfrm rot="20330711" flipH="1" flipV="1">
            <a:off x="10369955" y="4253071"/>
            <a:ext cx="234813" cy="2739613"/>
          </a:xfrm>
          <a:custGeom>
            <a:avLst/>
            <a:gdLst>
              <a:gd name="connsiteX0" fmla="*/ 0 w 234813"/>
              <a:gd name="connsiteY0" fmla="*/ 0 h 2739613"/>
              <a:gd name="connsiteX1" fmla="*/ 234813 w 234813"/>
              <a:gd name="connsiteY1" fmla="*/ 90866 h 2739613"/>
              <a:gd name="connsiteX2" fmla="*/ 234813 w 234813"/>
              <a:gd name="connsiteY2" fmla="*/ 2739613 h 2739613"/>
              <a:gd name="connsiteX3" fmla="*/ 0 w 234813"/>
              <a:gd name="connsiteY3" fmla="*/ 2648748 h 2739613"/>
            </a:gdLst>
            <a:ahLst/>
            <a:cxnLst>
              <a:cxn ang="0">
                <a:pos x="connsiteX0" y="connsiteY0"/>
              </a:cxn>
              <a:cxn ang="0">
                <a:pos x="connsiteX1" y="connsiteY1"/>
              </a:cxn>
              <a:cxn ang="0">
                <a:pos x="connsiteX2" y="connsiteY2"/>
              </a:cxn>
              <a:cxn ang="0">
                <a:pos x="connsiteX3" y="connsiteY3"/>
              </a:cxn>
            </a:cxnLst>
            <a:rect l="l" t="t" r="r" b="b"/>
            <a:pathLst>
              <a:path w="234813" h="2739613">
                <a:moveTo>
                  <a:pt x="0" y="0"/>
                </a:moveTo>
                <a:lnTo>
                  <a:pt x="234813" y="90866"/>
                </a:lnTo>
                <a:lnTo>
                  <a:pt x="234813" y="2739613"/>
                </a:lnTo>
                <a:lnTo>
                  <a:pt x="0" y="2648748"/>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2657472" y="1971671"/>
            <a:ext cx="1343029" cy="1343029"/>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85214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07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873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94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1"/>
            <a:ext cx="12192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6792686"/>
            <a:ext cx="12192000" cy="65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6" r:id="rId3"/>
    <p:sldLayoutId id="2147483739" r:id="rId4"/>
    <p:sldLayoutId id="2147483740" r:id="rId5"/>
    <p:sldLayoutId id="2147483732" r:id="rId6"/>
    <p:sldLayoutId id="2147483751" r:id="rId7"/>
    <p:sldLayoutId id="2147483738" r:id="rId8"/>
    <p:sldLayoutId id="2147483741" r:id="rId9"/>
    <p:sldLayoutId id="2147483742" r:id="rId10"/>
    <p:sldLayoutId id="2147483743" r:id="rId11"/>
    <p:sldLayoutId id="2147483754" r:id="rId12"/>
    <p:sldLayoutId id="2147483744" r:id="rId13"/>
    <p:sldLayoutId id="2147483745" r:id="rId14"/>
    <p:sldLayoutId id="2147483746" r:id="rId15"/>
    <p:sldLayoutId id="2147483747" r:id="rId16"/>
    <p:sldLayoutId id="2147483750"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earning Faculté des Sciences Dhar El Mahraz Fès">
            <a:extLst>
              <a:ext uri="{FF2B5EF4-FFF2-40B4-BE49-F238E27FC236}">
                <a16:creationId xmlns:a16="http://schemas.microsoft.com/office/drawing/2014/main" id="{809632FE-4180-4E3B-86F6-4642D5105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437892"/>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65DA998E-3A1F-4E52-AE92-B7571F6EFC21}"/>
              </a:ext>
            </a:extLst>
          </p:cNvPr>
          <p:cNvSpPr txBox="1"/>
          <p:nvPr/>
        </p:nvSpPr>
        <p:spPr>
          <a:xfrm>
            <a:off x="0" y="5172303"/>
            <a:ext cx="6097554" cy="1200329"/>
          </a:xfrm>
          <a:prstGeom prst="rect">
            <a:avLst/>
          </a:prstGeom>
          <a:noFill/>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lang="fr-FR" sz="2400" b="1" dirty="0">
                <a:solidFill>
                  <a:schemeClr val="bg1"/>
                </a:solidFill>
                <a:latin typeface="Calibri" panose="020F0502020204030204" pitchFamily="34" charset="0"/>
                <a:cs typeface="Calibri" panose="020F0502020204030204" pitchFamily="34" charset="0"/>
              </a:rPr>
              <a:t>Réalisé par</a:t>
            </a:r>
          </a:p>
          <a:p>
            <a:pPr marL="742950" lvl="1" indent="-285750" defTabSz="457200">
              <a:buFont typeface="Arial" panose="020B0604020202020204" pitchFamily="34" charset="0"/>
              <a:buChar char="•"/>
              <a:defRPr/>
            </a:pPr>
            <a:r>
              <a:rPr lang="fr-FR" sz="2400" b="1" dirty="0" err="1">
                <a:solidFill>
                  <a:schemeClr val="bg1"/>
                </a:solidFill>
                <a:latin typeface="Calibri" panose="020F0502020204030204" pitchFamily="34" charset="0"/>
                <a:cs typeface="Calibri" panose="020F0502020204030204" pitchFamily="34" charset="0"/>
              </a:rPr>
              <a:t>Soufiyane</a:t>
            </a:r>
            <a:r>
              <a:rPr lang="fr-FR" sz="2400" b="1" dirty="0">
                <a:solidFill>
                  <a:schemeClr val="bg1"/>
                </a:solidFill>
                <a:latin typeface="Calibri" panose="020F0502020204030204" pitchFamily="34" charset="0"/>
                <a:cs typeface="Calibri" panose="020F0502020204030204" pitchFamily="34" charset="0"/>
              </a:rPr>
              <a:t> Ouali</a:t>
            </a:r>
          </a:p>
          <a:p>
            <a:pPr marL="742950" lvl="1" indent="-285750" defTabSz="457200">
              <a:buFont typeface="Arial" panose="020B0604020202020204" pitchFamily="34" charset="0"/>
              <a:buChar char="•"/>
              <a:defRPr/>
            </a:pPr>
            <a:r>
              <a:rPr lang="fr-FR" sz="2400" b="1" dirty="0">
                <a:solidFill>
                  <a:schemeClr val="bg1"/>
                </a:solidFill>
                <a:latin typeface="Calibri" panose="020F0502020204030204" pitchFamily="34" charset="0"/>
                <a:cs typeface="Calibri" panose="020F0502020204030204" pitchFamily="34" charset="0"/>
              </a:rPr>
              <a:t>Mohamed </a:t>
            </a:r>
            <a:r>
              <a:rPr lang="fr-FR" sz="2400" b="1" dirty="0" err="1">
                <a:solidFill>
                  <a:schemeClr val="bg1"/>
                </a:solidFill>
                <a:latin typeface="Calibri" panose="020F0502020204030204" pitchFamily="34" charset="0"/>
                <a:cs typeface="Calibri" panose="020F0502020204030204" pitchFamily="34" charset="0"/>
              </a:rPr>
              <a:t>outghratine</a:t>
            </a:r>
            <a:endParaRPr kumimoji="0" lang="fr-FR" sz="24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8" name="ZoneTexte 7">
            <a:extLst>
              <a:ext uri="{FF2B5EF4-FFF2-40B4-BE49-F238E27FC236}">
                <a16:creationId xmlns:a16="http://schemas.microsoft.com/office/drawing/2014/main" id="{8C2E6874-2AD9-4722-A278-D808FE53A3BE}"/>
              </a:ext>
            </a:extLst>
          </p:cNvPr>
          <p:cNvSpPr txBox="1"/>
          <p:nvPr/>
        </p:nvSpPr>
        <p:spPr>
          <a:xfrm>
            <a:off x="7896030" y="5541635"/>
            <a:ext cx="335668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Encadré par:</a:t>
            </a:r>
          </a:p>
          <a:p>
            <a:pPr marL="358775" lvl="0" defTabSz="457200">
              <a:defRPr/>
            </a:pPr>
            <a:r>
              <a:rPr kumimoji="0" lang="fr-FR" sz="24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a:t>
            </a:r>
            <a:r>
              <a:rPr lang="fr-FR" sz="2400" b="1" dirty="0">
                <a:solidFill>
                  <a:schemeClr val="bg1"/>
                </a:solidFill>
                <a:latin typeface="Calibri" panose="020F0502020204030204" pitchFamily="34" charset="0"/>
                <a:cs typeface="Calibri" panose="020F0502020204030204" pitchFamily="34" charset="0"/>
              </a:rPr>
              <a:t>Pr. Ahmed </a:t>
            </a:r>
            <a:r>
              <a:rPr lang="fr-FR" sz="2400" b="1" dirty="0" err="1">
                <a:solidFill>
                  <a:schemeClr val="bg1"/>
                </a:solidFill>
                <a:latin typeface="Calibri" panose="020F0502020204030204" pitchFamily="34" charset="0"/>
                <a:cs typeface="Calibri" panose="020F0502020204030204" pitchFamily="34" charset="0"/>
              </a:rPr>
              <a:t>Azough</a:t>
            </a:r>
            <a:endParaRPr lang="fr-FR" sz="2400" b="1" dirty="0">
              <a:solidFill>
                <a:schemeClr val="bg1"/>
              </a:solidFill>
              <a:latin typeface="Calibri" panose="020F0502020204030204" pitchFamily="34" charset="0"/>
              <a:cs typeface="Calibri" panose="020F0502020204030204" pitchFamily="34" charset="0"/>
            </a:endParaRPr>
          </a:p>
        </p:txBody>
      </p:sp>
      <p:sp>
        <p:nvSpPr>
          <p:cNvPr id="10" name="ZoneTexte 9">
            <a:extLst>
              <a:ext uri="{FF2B5EF4-FFF2-40B4-BE49-F238E27FC236}">
                <a16:creationId xmlns:a16="http://schemas.microsoft.com/office/drawing/2014/main" id="{9A6AB907-93CF-4C44-A0D8-BC28A92C714D}"/>
              </a:ext>
            </a:extLst>
          </p:cNvPr>
          <p:cNvSpPr txBox="1"/>
          <p:nvPr/>
        </p:nvSpPr>
        <p:spPr>
          <a:xfrm>
            <a:off x="2904153" y="1556953"/>
            <a:ext cx="6144208" cy="830997"/>
          </a:xfrm>
          <a:prstGeom prst="rect">
            <a:avLst/>
          </a:prstGeom>
          <a:noFill/>
        </p:spPr>
        <p:txBody>
          <a:bodyPr wrap="square">
            <a:spAutoFit/>
          </a:bodyPr>
          <a:lstStyle/>
          <a:p>
            <a:pPr algn="ctr"/>
            <a:r>
              <a:rPr lang="fr-FR" sz="2400" b="1" dirty="0">
                <a:solidFill>
                  <a:schemeClr val="bg1"/>
                </a:solidFill>
                <a:latin typeface="Adobe Devanagari" panose="02040503050201020203" pitchFamily="18" charset="0"/>
                <a:cs typeface="Adobe Devanagari" panose="02040503050201020203" pitchFamily="18" charset="0"/>
              </a:rPr>
              <a:t>Département d’Informatique</a:t>
            </a:r>
          </a:p>
          <a:p>
            <a:pPr algn="ctr"/>
            <a:r>
              <a:rPr lang="fr-FR" sz="2400" b="1" dirty="0">
                <a:solidFill>
                  <a:schemeClr val="bg1"/>
                </a:solidFill>
                <a:latin typeface="Adobe Devanagari" panose="02040503050201020203" pitchFamily="18" charset="0"/>
                <a:cs typeface="Adobe Devanagari" panose="02040503050201020203" pitchFamily="18" charset="0"/>
              </a:rPr>
              <a:t>Master Big Data Analytics And Smart System</a:t>
            </a:r>
          </a:p>
        </p:txBody>
      </p:sp>
      <p:sp>
        <p:nvSpPr>
          <p:cNvPr id="12" name="ZoneTexte 11">
            <a:extLst>
              <a:ext uri="{FF2B5EF4-FFF2-40B4-BE49-F238E27FC236}">
                <a16:creationId xmlns:a16="http://schemas.microsoft.com/office/drawing/2014/main" id="{D6B78C97-DF2A-4275-85D9-B2B5C272EFAB}"/>
              </a:ext>
            </a:extLst>
          </p:cNvPr>
          <p:cNvSpPr txBox="1"/>
          <p:nvPr/>
        </p:nvSpPr>
        <p:spPr>
          <a:xfrm>
            <a:off x="4196442" y="3179962"/>
            <a:ext cx="5019869" cy="1569660"/>
          </a:xfrm>
          <a:prstGeom prst="rect">
            <a:avLst/>
          </a:prstGeom>
          <a:noFill/>
        </p:spPr>
        <p:txBody>
          <a:bodyPr wrap="square">
            <a:spAutoFit/>
          </a:bodyPr>
          <a:lstStyle/>
          <a:p>
            <a:r>
              <a:rPr lang="en-US" sz="3200" b="1" i="0" u="sng" strike="noStrike" baseline="0" dirty="0">
                <a:solidFill>
                  <a:schemeClr val="bg1"/>
                </a:solidFill>
                <a:latin typeface="Calibri" panose="020F0502020204030204" pitchFamily="34" charset="0"/>
                <a:cs typeface="Calibri" panose="020F0502020204030204" pitchFamily="34" charset="0"/>
              </a:rPr>
              <a:t>Object tracking </a:t>
            </a:r>
          </a:p>
          <a:p>
            <a:r>
              <a:rPr lang="en-US" sz="3200" b="1" dirty="0">
                <a:solidFill>
                  <a:schemeClr val="bg1"/>
                </a:solidFill>
                <a:latin typeface="Calibri" panose="020F0502020204030204" pitchFamily="34" charset="0"/>
                <a:cs typeface="Calibri" panose="020F0502020204030204" pitchFamily="34" charset="0"/>
              </a:rPr>
              <a:t>	</a:t>
            </a:r>
            <a:r>
              <a:rPr lang="en-US" sz="3200" b="1" i="0" u="sng" strike="noStrike" baseline="0" dirty="0">
                <a:solidFill>
                  <a:schemeClr val="bg1"/>
                </a:solidFill>
                <a:latin typeface="Calibri" panose="020F0502020204030204" pitchFamily="34" charset="0"/>
                <a:cs typeface="Calibri" panose="020F0502020204030204" pitchFamily="34" charset="0"/>
              </a:rPr>
              <a:t>&amp;</a:t>
            </a:r>
          </a:p>
          <a:p>
            <a:r>
              <a:rPr lang="en-US" sz="3200" b="1" u="sng" dirty="0">
                <a:solidFill>
                  <a:schemeClr val="bg1"/>
                </a:solidFill>
                <a:latin typeface="Calibri" panose="020F0502020204030204" pitchFamily="34" charset="0"/>
                <a:cs typeface="Calibri" panose="020F0502020204030204" pitchFamily="34" charset="0"/>
              </a:rPr>
              <a:t>E</a:t>
            </a:r>
            <a:r>
              <a:rPr lang="en-US" sz="3200" b="1" i="0" u="sng" strike="noStrike" baseline="0" dirty="0">
                <a:solidFill>
                  <a:schemeClr val="bg1"/>
                </a:solidFill>
                <a:latin typeface="Calibri" panose="020F0502020204030204" pitchFamily="34" charset="0"/>
                <a:cs typeface="Calibri" panose="020F0502020204030204" pitchFamily="34" charset="0"/>
              </a:rPr>
              <a:t>vent detection</a:t>
            </a:r>
            <a:r>
              <a:rPr lang="en-US" sz="3200" b="1" i="0" u="none" strike="noStrike" baseline="0" dirty="0">
                <a:solidFill>
                  <a:schemeClr val="bg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163166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FD0CE76-13AA-410B-B610-76D64D77DB92}"/>
              </a:ext>
            </a:extLst>
          </p:cNvPr>
          <p:cNvSpPr>
            <a:spLocks noGrp="1"/>
          </p:cNvSpPr>
          <p:nvPr>
            <p:ph type="body" sz="quarter" idx="10"/>
          </p:nvPr>
        </p:nvSpPr>
        <p:spPr>
          <a:xfrm>
            <a:off x="309401" y="175880"/>
            <a:ext cx="11573197" cy="724247"/>
          </a:xfrm>
        </p:spPr>
        <p:txBody>
          <a:bodyPr/>
          <a:lstStyle/>
          <a:p>
            <a:r>
              <a:rPr lang="fr-FR" b="1" i="0" u="sng" strike="noStrike" baseline="0" dirty="0">
                <a:solidFill>
                  <a:srgbClr val="FF9966"/>
                </a:solidFill>
                <a:latin typeface="Calibri" panose="020F0502020204030204" pitchFamily="34" charset="0"/>
                <a:cs typeface="Calibri" panose="020F0502020204030204" pitchFamily="34" charset="0"/>
              </a:rPr>
              <a:t>Point based Tracking</a:t>
            </a:r>
            <a:endParaRPr lang="fr-FR" b="1" u="sng" dirty="0">
              <a:solidFill>
                <a:srgbClr val="FF9966"/>
              </a:solidFill>
              <a:latin typeface="Calibri" panose="020F0502020204030204" pitchFamily="34" charset="0"/>
              <a:cs typeface="Calibri" panose="020F0502020204030204" pitchFamily="34" charset="0"/>
            </a:endParaRPr>
          </a:p>
        </p:txBody>
      </p:sp>
      <p:sp>
        <p:nvSpPr>
          <p:cNvPr id="4" name="ZoneTexte 3">
            <a:extLst>
              <a:ext uri="{FF2B5EF4-FFF2-40B4-BE49-F238E27FC236}">
                <a16:creationId xmlns:a16="http://schemas.microsoft.com/office/drawing/2014/main" id="{0DFD5128-FCB0-4810-B3CA-162D8A3F9D76}"/>
              </a:ext>
            </a:extLst>
          </p:cNvPr>
          <p:cNvSpPr txBox="1"/>
          <p:nvPr/>
        </p:nvSpPr>
        <p:spPr>
          <a:xfrm>
            <a:off x="0" y="981778"/>
            <a:ext cx="12192000" cy="1938992"/>
          </a:xfrm>
          <a:prstGeom prst="rect">
            <a:avLst/>
          </a:prstGeom>
          <a:noFill/>
        </p:spPr>
        <p:txBody>
          <a:bodyPr wrap="square">
            <a:spAutoFit/>
          </a:bodyPr>
          <a:lstStyle/>
          <a:p>
            <a:pPr algn="l"/>
            <a:r>
              <a:rPr lang="en-US" sz="1800" b="1" i="0" u="none" strike="noStrike" baseline="0" dirty="0">
                <a:solidFill>
                  <a:schemeClr val="bg1"/>
                </a:solidFill>
                <a:latin typeface="Calibri" panose="020F0502020204030204" pitchFamily="34" charset="0"/>
                <a:cs typeface="Calibri" panose="020F0502020204030204" pitchFamily="34" charset="0"/>
              </a:rPr>
              <a:t>	</a:t>
            </a:r>
            <a:r>
              <a:rPr lang="en-US" sz="2400" b="1" i="0" u="none" strike="noStrike" baseline="0" dirty="0">
                <a:solidFill>
                  <a:schemeClr val="bg1"/>
                </a:solidFill>
                <a:latin typeface="Calibri" panose="020F0502020204030204" pitchFamily="34" charset="0"/>
                <a:cs typeface="Calibri" panose="020F0502020204030204" pitchFamily="34" charset="0"/>
              </a:rPr>
              <a:t>In an image structure, moving objects are represented by their feature points during tracking. Point tracking is a complex problem particularly in the inci-dence of occlusions, false object detections. Recognition can be done relatively simple, by thresholding for the identication of these points. </a:t>
            </a:r>
          </a:p>
          <a:p>
            <a:pPr algn="l"/>
            <a:r>
              <a:rPr lang="en-US" sz="2400" b="1" i="0" u="none" strike="noStrike" baseline="0" dirty="0">
                <a:solidFill>
                  <a:schemeClr val="bg1"/>
                </a:solidFill>
                <a:latin typeface="Calibri" panose="020F0502020204030204" pitchFamily="34" charset="0"/>
                <a:cs typeface="Calibri" panose="020F0502020204030204" pitchFamily="34" charset="0"/>
              </a:rPr>
              <a:t>Point based tracking approaches are described below:</a:t>
            </a:r>
            <a:endParaRPr lang="fr-FR" sz="2400" b="1" dirty="0">
              <a:solidFill>
                <a:schemeClr val="bg1"/>
              </a:solidFill>
              <a:latin typeface="Calibri" panose="020F0502020204030204" pitchFamily="34" charset="0"/>
              <a:cs typeface="Calibri" panose="020F0502020204030204" pitchFamily="34" charset="0"/>
            </a:endParaRPr>
          </a:p>
        </p:txBody>
      </p:sp>
      <p:sp>
        <p:nvSpPr>
          <p:cNvPr id="6" name="ZoneTexte 5">
            <a:extLst>
              <a:ext uri="{FF2B5EF4-FFF2-40B4-BE49-F238E27FC236}">
                <a16:creationId xmlns:a16="http://schemas.microsoft.com/office/drawing/2014/main" id="{D5DB1A92-677D-488E-97C6-81A4900ECEBA}"/>
              </a:ext>
            </a:extLst>
          </p:cNvPr>
          <p:cNvSpPr txBox="1"/>
          <p:nvPr/>
        </p:nvSpPr>
        <p:spPr>
          <a:xfrm>
            <a:off x="829164" y="3198566"/>
            <a:ext cx="9373614" cy="2677656"/>
          </a:xfrm>
          <a:prstGeom prst="rect">
            <a:avLst/>
          </a:prstGeom>
          <a:noFill/>
        </p:spPr>
        <p:txBody>
          <a:bodyPr wrap="square">
            <a:spAutoFit/>
          </a:bodyPr>
          <a:lstStyle/>
          <a:p>
            <a:pPr marL="285750" indent="-285750" algn="l">
              <a:buFont typeface="Wingdings" panose="05000000000000000000" pitchFamily="2" charset="2"/>
              <a:buChar char="v"/>
            </a:pPr>
            <a:r>
              <a:rPr lang="en-US" sz="2000" b="1" i="1" u="none" strike="noStrike" baseline="0" dirty="0">
                <a:solidFill>
                  <a:srgbClr val="FDE7EF"/>
                </a:solidFill>
                <a:latin typeface="Calibri" panose="020F0502020204030204" pitchFamily="34" charset="0"/>
                <a:cs typeface="Calibri" panose="020F0502020204030204" pitchFamily="34" charset="0"/>
              </a:rPr>
              <a:t>Kalman Filter : </a:t>
            </a:r>
            <a:r>
              <a:rPr lang="en-US" sz="1800" b="1" i="0" u="none" strike="noStrike" baseline="0" dirty="0">
                <a:solidFill>
                  <a:schemeClr val="bg1"/>
                </a:solidFill>
                <a:latin typeface="Calibri" panose="020F0502020204030204" pitchFamily="34" charset="0"/>
                <a:cs typeface="Calibri" panose="020F0502020204030204" pitchFamily="34" charset="0"/>
              </a:rPr>
              <a:t>They are based on Optimal Recursive Data Processing Algorithm. The Kalman Filter performs the restrictive probability density prop-</a:t>
            </a:r>
            <a:r>
              <a:rPr lang="fr-FR" sz="1800" b="1" i="0" u="none" strike="noStrike" baseline="0" dirty="0">
                <a:solidFill>
                  <a:schemeClr val="bg1"/>
                </a:solidFill>
                <a:latin typeface="Calibri" panose="020F0502020204030204" pitchFamily="34" charset="0"/>
                <a:cs typeface="Calibri" panose="020F0502020204030204" pitchFamily="34" charset="0"/>
              </a:rPr>
              <a:t>agation.</a:t>
            </a:r>
          </a:p>
          <a:p>
            <a:pPr algn="l"/>
            <a:endParaRPr lang="fr-FR" sz="1800" b="1" i="0" u="none" strike="noStrike" baseline="0" dirty="0">
              <a:solidFill>
                <a:schemeClr val="bg1"/>
              </a:solidFill>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v"/>
            </a:pPr>
            <a:r>
              <a:rPr lang="en-US" sz="2000" b="1" i="1" u="none" strike="noStrike" baseline="0" dirty="0">
                <a:solidFill>
                  <a:srgbClr val="FDE7EF"/>
                </a:solidFill>
                <a:latin typeface="Calibri" panose="020F0502020204030204" pitchFamily="34" charset="0"/>
                <a:cs typeface="Calibri" panose="020F0502020204030204" pitchFamily="34" charset="0"/>
              </a:rPr>
              <a:t>Particle Filter : </a:t>
            </a:r>
            <a:r>
              <a:rPr lang="en-US" sz="1800" b="1" i="0" u="none" strike="noStrike" baseline="0" dirty="0">
                <a:solidFill>
                  <a:schemeClr val="bg1"/>
                </a:solidFill>
                <a:latin typeface="Calibri" panose="020F0502020204030204" pitchFamily="34" charset="0"/>
                <a:cs typeface="Calibri" panose="020F0502020204030204" pitchFamily="34" charset="0"/>
              </a:rPr>
              <a:t>The particle filter generates all the models for one variable before moving to the next variable. Algorithm has an advantage when variables are generated dynamically and there can be unboundedly numerous variables.</a:t>
            </a:r>
            <a:endParaRPr lang="fr-FR" sz="1800" b="1" i="0" u="none" strike="noStrike" baseline="0" dirty="0">
              <a:solidFill>
                <a:schemeClr val="bg1"/>
              </a:solidFill>
              <a:latin typeface="Calibri" panose="020F0502020204030204" pitchFamily="34" charset="0"/>
              <a:cs typeface="Calibri" panose="020F0502020204030204" pitchFamily="34" charset="0"/>
            </a:endParaRPr>
          </a:p>
          <a:p>
            <a:pPr algn="l"/>
            <a:endParaRPr lang="fr-FR" dirty="0">
              <a:latin typeface="CMR10"/>
            </a:endParaRPr>
          </a:p>
          <a:p>
            <a:pPr marL="342900" indent="-342900" algn="l">
              <a:buFont typeface="Wingdings" panose="05000000000000000000" pitchFamily="2" charset="2"/>
              <a:buChar char="v"/>
            </a:pPr>
            <a:r>
              <a:rPr lang="en-US" sz="2000" b="1" i="1" u="none" strike="noStrike" baseline="0" dirty="0">
                <a:solidFill>
                  <a:srgbClr val="FDE7EF"/>
                </a:solidFill>
                <a:latin typeface="Calibri" panose="020F0502020204030204" pitchFamily="34" charset="0"/>
                <a:cs typeface="Calibri" panose="020F0502020204030204" pitchFamily="34" charset="0"/>
              </a:rPr>
              <a:t>Multiple Hypothesis Tracking (MHT) : </a:t>
            </a:r>
            <a:r>
              <a:rPr lang="en-US" sz="1800" b="1" i="0" u="none" strike="noStrike" baseline="0" dirty="0">
                <a:solidFill>
                  <a:schemeClr val="bg1"/>
                </a:solidFill>
                <a:latin typeface="Calibri" panose="020F0502020204030204" pitchFamily="34" charset="0"/>
                <a:cs typeface="Calibri" panose="020F0502020204030204" pitchFamily="34" charset="0"/>
              </a:rPr>
              <a:t>In MHT algorithm , several frames have been observed for better tracking outcomes MHT is an iterative algorithm.</a:t>
            </a:r>
            <a:endParaRPr lang="fr-FR"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858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69D33B9-898C-4453-B716-2349A6F1E83A}"/>
              </a:ext>
            </a:extLst>
          </p:cNvPr>
          <p:cNvSpPr>
            <a:spLocks noGrp="1"/>
          </p:cNvSpPr>
          <p:nvPr>
            <p:ph type="body" sz="quarter" idx="10"/>
          </p:nvPr>
        </p:nvSpPr>
        <p:spPr/>
        <p:txBody>
          <a:bodyPr/>
          <a:lstStyle/>
          <a:p>
            <a:r>
              <a:rPr lang="fr-FR" b="1" i="0" u="sng" strike="noStrike" baseline="0" dirty="0">
                <a:solidFill>
                  <a:srgbClr val="FF9966"/>
                </a:solidFill>
                <a:latin typeface="Calibri" panose="020F0502020204030204" pitchFamily="34" charset="0"/>
                <a:cs typeface="Calibri" panose="020F0502020204030204" pitchFamily="34" charset="0"/>
              </a:rPr>
              <a:t>Kernel Based Tracking</a:t>
            </a:r>
            <a:endParaRPr lang="fr-FR" sz="16600" b="1" u="sng" dirty="0">
              <a:solidFill>
                <a:srgbClr val="FF9966"/>
              </a:solidFill>
              <a:latin typeface="Calibri" panose="020F0502020204030204" pitchFamily="34" charset="0"/>
              <a:cs typeface="Calibri" panose="020F0502020204030204" pitchFamily="34" charset="0"/>
            </a:endParaRPr>
          </a:p>
        </p:txBody>
      </p:sp>
      <p:sp>
        <p:nvSpPr>
          <p:cNvPr id="4" name="ZoneTexte 3">
            <a:extLst>
              <a:ext uri="{FF2B5EF4-FFF2-40B4-BE49-F238E27FC236}">
                <a16:creationId xmlns:a16="http://schemas.microsoft.com/office/drawing/2014/main" id="{343A9A72-FE25-4F5E-86D2-62A5BA3FBBFA}"/>
              </a:ext>
            </a:extLst>
          </p:cNvPr>
          <p:cNvSpPr txBox="1"/>
          <p:nvPr/>
        </p:nvSpPr>
        <p:spPr>
          <a:xfrm>
            <a:off x="323529" y="1366787"/>
            <a:ext cx="11111284" cy="1200329"/>
          </a:xfrm>
          <a:prstGeom prst="rect">
            <a:avLst/>
          </a:prstGeom>
          <a:noFill/>
        </p:spPr>
        <p:txBody>
          <a:bodyPr wrap="square">
            <a:spAutoFit/>
          </a:bodyPr>
          <a:lstStyle/>
          <a:p>
            <a:r>
              <a:rPr lang="en-US" sz="2400" b="1" i="0" u="none" strike="noStrike" baseline="0" dirty="0">
                <a:solidFill>
                  <a:schemeClr val="bg1"/>
                </a:solidFill>
                <a:latin typeface="Calibri" panose="020F0502020204030204" pitchFamily="34" charset="0"/>
                <a:cs typeface="Calibri" panose="020F0502020204030204" pitchFamily="34" charset="0"/>
              </a:rPr>
              <a:t>Kernel tracking is usually performed by the moving object, which is represented by a embryonic object region , from one frame to the next.</a:t>
            </a:r>
          </a:p>
          <a:p>
            <a:r>
              <a:rPr lang="en-US" sz="2400" b="1" i="0" u="none" strike="noStrike" baseline="0" dirty="0">
                <a:solidFill>
                  <a:schemeClr val="bg1"/>
                </a:solidFill>
                <a:latin typeface="Calibri" panose="020F0502020204030204" pitchFamily="34" charset="0"/>
                <a:cs typeface="Calibri" panose="020F0502020204030204" pitchFamily="34" charset="0"/>
              </a:rPr>
              <a:t>Kernel based approaches are described below:</a:t>
            </a:r>
            <a:endParaRPr lang="fr-FR" sz="2400" b="1" dirty="0">
              <a:solidFill>
                <a:schemeClr val="bg1"/>
              </a:solidFill>
              <a:latin typeface="Calibri" panose="020F0502020204030204" pitchFamily="34" charset="0"/>
              <a:cs typeface="Calibri" panose="020F0502020204030204" pitchFamily="34" charset="0"/>
            </a:endParaRPr>
          </a:p>
        </p:txBody>
      </p:sp>
      <p:sp>
        <p:nvSpPr>
          <p:cNvPr id="6" name="ZoneTexte 5">
            <a:extLst>
              <a:ext uri="{FF2B5EF4-FFF2-40B4-BE49-F238E27FC236}">
                <a16:creationId xmlns:a16="http://schemas.microsoft.com/office/drawing/2014/main" id="{81011C2D-F8F9-4107-AB4B-2FB6C0D69BB4}"/>
              </a:ext>
            </a:extLst>
          </p:cNvPr>
          <p:cNvSpPr txBox="1"/>
          <p:nvPr/>
        </p:nvSpPr>
        <p:spPr>
          <a:xfrm>
            <a:off x="36897" y="2730744"/>
            <a:ext cx="12118206" cy="3262432"/>
          </a:xfrm>
          <a:prstGeom prst="rect">
            <a:avLst/>
          </a:prstGeom>
          <a:noFill/>
        </p:spPr>
        <p:txBody>
          <a:bodyPr wrap="square">
            <a:spAutoFit/>
          </a:bodyPr>
          <a:lstStyle/>
          <a:p>
            <a:pPr marL="342900" indent="-342900" algn="l">
              <a:buFont typeface="Wingdings" panose="05000000000000000000" pitchFamily="2" charset="2"/>
              <a:buChar char="v"/>
            </a:pPr>
            <a:r>
              <a:rPr lang="en-US" sz="2000" b="1" i="0" u="none" strike="noStrike" baseline="0" dirty="0">
                <a:solidFill>
                  <a:srgbClr val="FDE7EF"/>
                </a:solidFill>
                <a:latin typeface="Calibri" panose="020F0502020204030204" pitchFamily="34" charset="0"/>
                <a:cs typeface="Calibri" panose="020F0502020204030204" pitchFamily="34" charset="0"/>
              </a:rPr>
              <a:t>     </a:t>
            </a:r>
            <a:r>
              <a:rPr lang="en-US" sz="2000" b="1" i="1" u="none" strike="noStrike" baseline="0" dirty="0">
                <a:solidFill>
                  <a:srgbClr val="FDE7EF"/>
                </a:solidFill>
                <a:latin typeface="Calibri" panose="020F0502020204030204" pitchFamily="34" charset="0"/>
                <a:cs typeface="Calibri" panose="020F0502020204030204" pitchFamily="34" charset="0"/>
              </a:rPr>
              <a:t>Template Matching : </a:t>
            </a:r>
            <a:r>
              <a:rPr lang="en-US" sz="1800" b="1" i="0" u="none" strike="noStrike" baseline="0" dirty="0">
                <a:solidFill>
                  <a:schemeClr val="bg1"/>
                </a:solidFill>
                <a:latin typeface="Calibri" panose="020F0502020204030204" pitchFamily="34" charset="0"/>
                <a:cs typeface="Calibri" panose="020F0502020204030204" pitchFamily="34" charset="0"/>
              </a:rPr>
              <a:t>Template matching is a brute force method of examining the Region of Interest in the video. </a:t>
            </a:r>
          </a:p>
          <a:p>
            <a:pPr algn="l"/>
            <a:r>
              <a:rPr lang="en-US" sz="1800" b="1" i="0" u="none" strike="noStrike" baseline="0" dirty="0">
                <a:solidFill>
                  <a:schemeClr val="bg1"/>
                </a:solidFill>
                <a:latin typeface="Calibri" panose="020F0502020204030204" pitchFamily="34" charset="0"/>
                <a:cs typeface="Calibri" panose="020F0502020204030204" pitchFamily="34" charset="0"/>
              </a:rPr>
              <a:t>     The matching procedure contains the image template for all possible positions in the source image and calculates a                       numerical index that species how well the model </a:t>
            </a:r>
            <a:r>
              <a:rPr lang="fr-FR" b="1" dirty="0">
                <a:solidFill>
                  <a:schemeClr val="bg1"/>
                </a:solidFill>
                <a:latin typeface="Calibri" panose="020F0502020204030204" pitchFamily="34" charset="0"/>
                <a:cs typeface="Calibri" panose="020F0502020204030204" pitchFamily="34" charset="0"/>
              </a:rPr>
              <a:t>fits</a:t>
            </a:r>
            <a:r>
              <a:rPr lang="en-US" sz="1800" b="1" i="0" u="none" strike="noStrike" baseline="0" dirty="0">
                <a:solidFill>
                  <a:schemeClr val="bg1"/>
                </a:solidFill>
                <a:latin typeface="Calibri" panose="020F0502020204030204" pitchFamily="34" charset="0"/>
                <a:cs typeface="Calibri" panose="020F0502020204030204" pitchFamily="34" charset="0"/>
              </a:rPr>
              <a:t> the picture at that position. This method is capable of dealing with  tracking single image and partially occluded object.</a:t>
            </a:r>
          </a:p>
          <a:p>
            <a:pPr marL="342900" indent="-342900" algn="l">
              <a:buFont typeface="Wingdings" panose="05000000000000000000" pitchFamily="2" charset="2"/>
              <a:buChar char="v"/>
            </a:pPr>
            <a:r>
              <a:rPr lang="en-US" sz="2000" b="1" i="0" u="none" strike="noStrike" baseline="0" dirty="0">
                <a:solidFill>
                  <a:srgbClr val="FDE7EF"/>
                </a:solidFill>
                <a:latin typeface="Calibri" panose="020F0502020204030204" pitchFamily="34" charset="0"/>
                <a:cs typeface="Calibri" panose="020F0502020204030204" pitchFamily="34" charset="0"/>
              </a:rPr>
              <a:t>     </a:t>
            </a:r>
            <a:r>
              <a:rPr lang="en-US" sz="2000" b="1" i="1" u="none" strike="noStrike" baseline="0" dirty="0">
                <a:solidFill>
                  <a:srgbClr val="FDE7EF"/>
                </a:solidFill>
                <a:latin typeface="Calibri" panose="020F0502020204030204" pitchFamily="34" charset="0"/>
                <a:cs typeface="Calibri" panose="020F0502020204030204" pitchFamily="34" charset="0"/>
              </a:rPr>
              <a:t>Mean Shift Method : </a:t>
            </a:r>
            <a:r>
              <a:rPr lang="en-US" sz="1800" b="1" i="0" u="none" strike="noStrike" baseline="0" dirty="0">
                <a:solidFill>
                  <a:schemeClr val="bg1"/>
                </a:solidFill>
                <a:latin typeface="Calibri" panose="020F0502020204030204" pitchFamily="34" charset="0"/>
                <a:cs typeface="Calibri" panose="020F0502020204030204" pitchFamily="34" charset="0"/>
              </a:rPr>
              <a:t>Mean-shift tracking tries to find the area of a video frame that is locally most similar to a</a:t>
            </a:r>
          </a:p>
          <a:p>
            <a:pPr algn="l"/>
            <a:r>
              <a:rPr lang="en-US" sz="1800" b="1" i="0" u="none" strike="noStrike" baseline="0" dirty="0">
                <a:solidFill>
                  <a:schemeClr val="bg1"/>
                </a:solidFill>
                <a:latin typeface="Calibri" panose="020F0502020204030204" pitchFamily="34" charset="0"/>
                <a:cs typeface="Calibri" panose="020F0502020204030204" pitchFamily="34" charset="0"/>
              </a:rPr>
              <a:t>previously initialized model. </a:t>
            </a:r>
          </a:p>
          <a:p>
            <a:pPr marL="342900" indent="-342900" algn="l">
              <a:buFont typeface="Wingdings" panose="05000000000000000000" pitchFamily="2" charset="2"/>
              <a:buChar char="v"/>
            </a:pPr>
            <a:r>
              <a:rPr lang="en-US" sz="2000" b="1" i="0" u="none" strike="noStrike" baseline="0" dirty="0">
                <a:solidFill>
                  <a:srgbClr val="FDE7EF"/>
                </a:solidFill>
                <a:latin typeface="Calibri" panose="020F0502020204030204" pitchFamily="34" charset="0"/>
                <a:cs typeface="Calibri" panose="020F0502020204030204" pitchFamily="34" charset="0"/>
              </a:rPr>
              <a:t>     </a:t>
            </a:r>
            <a:r>
              <a:rPr lang="en-US" sz="2000" b="1" i="1" u="none" strike="noStrike" baseline="0" dirty="0">
                <a:solidFill>
                  <a:srgbClr val="FDE7EF"/>
                </a:solidFill>
                <a:latin typeface="Calibri" panose="020F0502020204030204" pitchFamily="34" charset="0"/>
                <a:cs typeface="Calibri" panose="020F0502020204030204" pitchFamily="34" charset="0"/>
              </a:rPr>
              <a:t>Support Vector Machine (SVM) : </a:t>
            </a:r>
            <a:r>
              <a:rPr lang="en-US" sz="1800" b="1" i="0" u="none" strike="noStrike" baseline="0" dirty="0">
                <a:solidFill>
                  <a:schemeClr val="bg1"/>
                </a:solidFill>
                <a:latin typeface="Calibri" panose="020F0502020204030204" pitchFamily="34" charset="0"/>
                <a:cs typeface="Calibri" panose="020F0502020204030204" pitchFamily="34" charset="0"/>
              </a:rPr>
              <a:t>SVM is a broad classication method which is termed by a set of positive and negative sample values. It can handle single image, partial occlusion of object but necessity of physical initialization and training is must.</a:t>
            </a:r>
          </a:p>
          <a:p>
            <a:pPr marL="342900" indent="-342900" algn="l">
              <a:buFont typeface="Wingdings" panose="05000000000000000000" pitchFamily="2" charset="2"/>
              <a:buChar char="v"/>
            </a:pPr>
            <a:r>
              <a:rPr lang="en-US" sz="2000" b="1" i="0" u="none" strike="noStrike" baseline="0" dirty="0">
                <a:solidFill>
                  <a:srgbClr val="FDE7EF"/>
                </a:solidFill>
                <a:latin typeface="Calibri" panose="020F0502020204030204" pitchFamily="34" charset="0"/>
                <a:cs typeface="Calibri" panose="020F0502020204030204" pitchFamily="34" charset="0"/>
              </a:rPr>
              <a:t>     </a:t>
            </a:r>
            <a:r>
              <a:rPr lang="en-US" sz="2000" b="1" i="1" u="none" strike="noStrike" baseline="0" dirty="0">
                <a:solidFill>
                  <a:srgbClr val="FDE7EF"/>
                </a:solidFill>
                <a:latin typeface="Calibri" panose="020F0502020204030204" pitchFamily="34" charset="0"/>
                <a:cs typeface="Calibri" panose="020F0502020204030204" pitchFamily="34" charset="0"/>
              </a:rPr>
              <a:t>Layering based tracking : </a:t>
            </a:r>
            <a:r>
              <a:rPr lang="en-US" sz="1800" b="1" i="0" u="none" strike="noStrike" baseline="0" dirty="0">
                <a:solidFill>
                  <a:schemeClr val="bg1"/>
                </a:solidFill>
                <a:latin typeface="Calibri" panose="020F0502020204030204" pitchFamily="34" charset="0"/>
                <a:cs typeface="Calibri" panose="020F0502020204030204" pitchFamily="34" charset="0"/>
              </a:rPr>
              <a:t>This is another method of kernel based tracking where multiple objects can be tracked. It can be capable of  tracking multiple images and full occlusion of object.</a:t>
            </a:r>
            <a:endParaRPr lang="fr-FR"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1740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74E8306-F456-4A3A-BB67-DE2040FA0385}"/>
              </a:ext>
            </a:extLst>
          </p:cNvPr>
          <p:cNvSpPr>
            <a:spLocks noGrp="1"/>
          </p:cNvSpPr>
          <p:nvPr>
            <p:ph type="body" sz="quarter" idx="10"/>
          </p:nvPr>
        </p:nvSpPr>
        <p:spPr/>
        <p:txBody>
          <a:bodyPr/>
          <a:lstStyle/>
          <a:p>
            <a:r>
              <a:rPr lang="fr-FR" sz="5400" b="1" i="0" u="sng" strike="noStrike" baseline="0" dirty="0">
                <a:solidFill>
                  <a:srgbClr val="FF9966"/>
                </a:solidFill>
                <a:latin typeface="Calibri" panose="020F0502020204030204" pitchFamily="34" charset="0"/>
                <a:cs typeface="Calibri" panose="020F0502020204030204" pitchFamily="34" charset="0"/>
              </a:rPr>
              <a:t>Silhouette Based Tracking</a:t>
            </a:r>
          </a:p>
        </p:txBody>
      </p:sp>
      <p:sp>
        <p:nvSpPr>
          <p:cNvPr id="4" name="ZoneTexte 3">
            <a:extLst>
              <a:ext uri="{FF2B5EF4-FFF2-40B4-BE49-F238E27FC236}">
                <a16:creationId xmlns:a16="http://schemas.microsoft.com/office/drawing/2014/main" id="{BAE9406A-B4DA-4C0D-8A6D-4A049EAD2E4A}"/>
              </a:ext>
            </a:extLst>
          </p:cNvPr>
          <p:cNvSpPr txBox="1"/>
          <p:nvPr/>
        </p:nvSpPr>
        <p:spPr>
          <a:xfrm>
            <a:off x="211756" y="1183907"/>
            <a:ext cx="11434812" cy="1477328"/>
          </a:xfrm>
          <a:prstGeom prst="rect">
            <a:avLst/>
          </a:prstGeom>
          <a:noFill/>
        </p:spPr>
        <p:txBody>
          <a:bodyPr wrap="square">
            <a:spAutoFit/>
          </a:bodyPr>
          <a:lstStyle/>
          <a:p>
            <a:pPr algn="l"/>
            <a:r>
              <a:rPr lang="en-US" sz="1800" b="1" i="0" u="none" strike="noStrike" baseline="0" dirty="0">
                <a:solidFill>
                  <a:schemeClr val="bg1"/>
                </a:solidFill>
                <a:latin typeface="Calibri" panose="020F0502020204030204" pitchFamily="34" charset="0"/>
                <a:cs typeface="Calibri" panose="020F0502020204030204" pitchFamily="34" charset="0"/>
              </a:rPr>
              <a:t>Some object will have complex shape such as hand, </a:t>
            </a:r>
            <a:r>
              <a:rPr lang="en-US" b="1" dirty="0">
                <a:solidFill>
                  <a:schemeClr val="bg1"/>
                </a:solidFill>
                <a:latin typeface="Calibri" panose="020F0502020204030204" pitchFamily="34" charset="0"/>
                <a:cs typeface="Calibri" panose="020F0502020204030204" pitchFamily="34" charset="0"/>
              </a:rPr>
              <a:t>fi</a:t>
            </a:r>
            <a:r>
              <a:rPr lang="en-US" sz="1800" b="1" i="0" u="none" strike="noStrike" baseline="0" dirty="0">
                <a:solidFill>
                  <a:schemeClr val="bg1"/>
                </a:solidFill>
                <a:latin typeface="Calibri" panose="020F0502020204030204" pitchFamily="34" charset="0"/>
                <a:cs typeface="Calibri" panose="020F0502020204030204" pitchFamily="34" charset="0"/>
              </a:rPr>
              <a:t>ngers, shoulders that can-not be well defined by simple geometric shapes. Silhouette based methods afford</a:t>
            </a:r>
            <a:r>
              <a:rPr lang="en-US" b="1" dirty="0">
                <a:solidFill>
                  <a:schemeClr val="bg1"/>
                </a:solidFill>
                <a:latin typeface="Calibri" panose="020F0502020204030204" pitchFamily="34" charset="0"/>
                <a:cs typeface="Calibri" panose="020F0502020204030204" pitchFamily="34" charset="0"/>
              </a:rPr>
              <a:t> </a:t>
            </a:r>
            <a:r>
              <a:rPr lang="en-US" sz="1800" b="1" i="0" u="none" strike="noStrike" baseline="0" dirty="0">
                <a:solidFill>
                  <a:schemeClr val="bg1"/>
                </a:solidFill>
                <a:latin typeface="Calibri" panose="020F0502020204030204" pitchFamily="34" charset="0"/>
                <a:cs typeface="Calibri" panose="020F0502020204030204" pitchFamily="34" charset="0"/>
              </a:rPr>
              <a:t>an accurate shape description for the objects. The aim of a silhouette-based object tracking is to find the object region in every frame by means of an object model generated by the previous frames. This method is capable of dealing with variety of object shapes, Occlusion and object split and merges. Silhouette based tracking approaches are described below :</a:t>
            </a:r>
            <a:endParaRPr lang="fr-FR" b="1" dirty="0">
              <a:solidFill>
                <a:schemeClr val="bg1"/>
              </a:solidFill>
              <a:latin typeface="Calibri" panose="020F0502020204030204" pitchFamily="34" charset="0"/>
              <a:cs typeface="Calibri" panose="020F0502020204030204" pitchFamily="34" charset="0"/>
            </a:endParaRPr>
          </a:p>
        </p:txBody>
      </p:sp>
      <p:sp>
        <p:nvSpPr>
          <p:cNvPr id="6" name="ZoneTexte 5">
            <a:extLst>
              <a:ext uri="{FF2B5EF4-FFF2-40B4-BE49-F238E27FC236}">
                <a16:creationId xmlns:a16="http://schemas.microsoft.com/office/drawing/2014/main" id="{97B9759E-98D9-48BC-AB9F-A818B8F7F89D}"/>
              </a:ext>
            </a:extLst>
          </p:cNvPr>
          <p:cNvSpPr txBox="1"/>
          <p:nvPr/>
        </p:nvSpPr>
        <p:spPr>
          <a:xfrm>
            <a:off x="211756" y="3058038"/>
            <a:ext cx="11868471" cy="2369880"/>
          </a:xfrm>
          <a:prstGeom prst="rect">
            <a:avLst/>
          </a:prstGeom>
          <a:noFill/>
        </p:spPr>
        <p:txBody>
          <a:bodyPr wrap="square">
            <a:spAutoFit/>
          </a:bodyPr>
          <a:lstStyle/>
          <a:p>
            <a:pPr marL="285750" indent="-285750" algn="l">
              <a:buFont typeface="Wingdings" panose="05000000000000000000" pitchFamily="2" charset="2"/>
              <a:buChar char="v"/>
            </a:pPr>
            <a:r>
              <a:rPr lang="en-US" sz="2000" b="1" i="1" u="none" strike="noStrike" baseline="0" dirty="0">
                <a:solidFill>
                  <a:srgbClr val="FDE7EF"/>
                </a:solidFill>
                <a:latin typeface="Calibri" panose="020F0502020204030204" pitchFamily="34" charset="0"/>
                <a:cs typeface="Calibri" panose="020F0502020204030204" pitchFamily="34" charset="0"/>
              </a:rPr>
              <a:t>Contour Tracking : </a:t>
            </a:r>
            <a:r>
              <a:rPr lang="en-US" sz="1800" b="1" i="0" u="none" strike="noStrike" baseline="0" dirty="0">
                <a:solidFill>
                  <a:schemeClr val="bg1"/>
                </a:solidFill>
                <a:latin typeface="Calibri" panose="020F0502020204030204" pitchFamily="34" charset="0"/>
                <a:cs typeface="Calibri" panose="020F0502020204030204" pitchFamily="34" charset="0"/>
              </a:rPr>
              <a:t>Contour tracking methods , iteratively progress a primary contour in the previous frame to its new position in the current frame .Contour Tracking can be performed using two different approaches. The first approach uses state space models to model the contour shape and motion. The second approach directly evolves the contour by minimizing the contour energy using direct minimization techniques such as gradient descent. The most significant advantage of </a:t>
            </a:r>
            <a:r>
              <a:rPr lang="en-US" sz="1800" b="1" i="0" u="none" strike="noStrike" baseline="0" dirty="0">
                <a:solidFill>
                  <a:srgbClr val="FF9966"/>
                </a:solidFill>
                <a:latin typeface="Calibri" panose="020F0502020204030204" pitchFamily="34" charset="0"/>
                <a:cs typeface="Calibri" panose="020F0502020204030204" pitchFamily="34" charset="0"/>
              </a:rPr>
              <a:t>silhouettes tracking is their flexibility to handle a large variety of object shapes.</a:t>
            </a:r>
          </a:p>
          <a:p>
            <a:pPr marL="285750" indent="-285750" algn="l">
              <a:buFont typeface="Wingdings" panose="05000000000000000000" pitchFamily="2" charset="2"/>
              <a:buChar char="v"/>
            </a:pPr>
            <a:r>
              <a:rPr lang="en-US" sz="2000" b="1" i="1" u="none" strike="noStrike" baseline="0" dirty="0">
                <a:solidFill>
                  <a:srgbClr val="FDE7EF"/>
                </a:solidFill>
                <a:latin typeface="Calibri" panose="020F0502020204030204" pitchFamily="34" charset="0"/>
                <a:cs typeface="Calibri" panose="020F0502020204030204" pitchFamily="34" charset="0"/>
              </a:rPr>
              <a:t>Shape Matching : </a:t>
            </a:r>
            <a:r>
              <a:rPr lang="en-US" sz="1800" b="1" i="0" u="none" strike="noStrike" baseline="0" dirty="0">
                <a:solidFill>
                  <a:schemeClr val="bg1"/>
                </a:solidFill>
                <a:latin typeface="Calibri" panose="020F0502020204030204" pitchFamily="34" charset="0"/>
                <a:cs typeface="Calibri" panose="020F0502020204030204" pitchFamily="34" charset="0"/>
              </a:rPr>
              <a:t>These approaches examine the object model in the existing frame. Shape matching performance is similar to the template based tracking in kernel approach. Another approach to Shape matching is to find</a:t>
            </a:r>
            <a:r>
              <a:rPr lang="en-US" b="1" dirty="0">
                <a:solidFill>
                  <a:schemeClr val="bg1"/>
                </a:solidFill>
                <a:latin typeface="Calibri" panose="020F0502020204030204" pitchFamily="34" charset="0"/>
                <a:cs typeface="Calibri" panose="020F0502020204030204" pitchFamily="34" charset="0"/>
              </a:rPr>
              <a:t> </a:t>
            </a:r>
            <a:r>
              <a:rPr lang="en-US" sz="1800" b="1" i="0" u="none" strike="noStrike" baseline="0" dirty="0">
                <a:solidFill>
                  <a:schemeClr val="bg1"/>
                </a:solidFill>
                <a:latin typeface="Calibri" panose="020F0502020204030204" pitchFamily="34" charset="0"/>
                <a:cs typeface="Calibri" panose="020F0502020204030204" pitchFamily="34" charset="0"/>
              </a:rPr>
              <a:t>matching silhouettes detected in two successive frames. Silhouette matching, can be considered similar to point matching. </a:t>
            </a:r>
            <a:endParaRPr lang="fr-FR"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3978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E821DB8-D350-478F-AAD7-B7853DA7AAA0}"/>
              </a:ext>
            </a:extLst>
          </p:cNvPr>
          <p:cNvSpPr>
            <a:spLocks noGrp="1"/>
          </p:cNvSpPr>
          <p:nvPr>
            <p:ph type="body" sz="quarter" idx="10"/>
          </p:nvPr>
        </p:nvSpPr>
        <p:spPr>
          <a:xfrm>
            <a:off x="309401" y="367501"/>
            <a:ext cx="11573197" cy="724247"/>
          </a:xfrm>
        </p:spPr>
        <p:txBody>
          <a:bodyPr/>
          <a:lstStyle/>
          <a:p>
            <a:r>
              <a:rPr lang="fr-FR" b="1" dirty="0">
                <a:solidFill>
                  <a:srgbClr val="FDE7EF"/>
                </a:solidFill>
                <a:latin typeface="Calibri" panose="020F0502020204030204" pitchFamily="34" charset="0"/>
                <a:cs typeface="Calibri" panose="020F0502020204030204" pitchFamily="34" charset="0"/>
              </a:rPr>
              <a:t>Conclusion</a:t>
            </a:r>
          </a:p>
        </p:txBody>
      </p:sp>
      <p:sp>
        <p:nvSpPr>
          <p:cNvPr id="4" name="ZoneTexte 3">
            <a:extLst>
              <a:ext uri="{FF2B5EF4-FFF2-40B4-BE49-F238E27FC236}">
                <a16:creationId xmlns:a16="http://schemas.microsoft.com/office/drawing/2014/main" id="{88D2D753-1D5C-42D0-8DF4-7972CC235EA7}"/>
              </a:ext>
            </a:extLst>
          </p:cNvPr>
          <p:cNvSpPr txBox="1"/>
          <p:nvPr/>
        </p:nvSpPr>
        <p:spPr>
          <a:xfrm>
            <a:off x="0" y="1623527"/>
            <a:ext cx="12192000" cy="2677656"/>
          </a:xfrm>
          <a:prstGeom prst="rect">
            <a:avLst/>
          </a:prstGeom>
          <a:noFill/>
        </p:spPr>
        <p:txBody>
          <a:bodyPr wrap="square">
            <a:spAutoFit/>
          </a:bodyPr>
          <a:lstStyle/>
          <a:p>
            <a:pPr marL="342900" indent="-342900" algn="l">
              <a:buFont typeface="Wingdings" panose="05000000000000000000" pitchFamily="2" charset="2"/>
              <a:buChar char="v"/>
            </a:pPr>
            <a:r>
              <a:rPr lang="en-US" sz="2400" b="1" i="0" u="none" strike="noStrike" baseline="0" dirty="0">
                <a:solidFill>
                  <a:schemeClr val="bg1"/>
                </a:solidFill>
                <a:latin typeface="Calibri" panose="020F0502020204030204" pitchFamily="34" charset="0"/>
                <a:cs typeface="Calibri" panose="020F0502020204030204" pitchFamily="34" charset="0"/>
              </a:rPr>
              <a:t>Signicant progress has been made in object tracking during the last few years. Several robust trackers have been developed which can track objects in real </a:t>
            </a:r>
            <a:r>
              <a:rPr lang="fr-FR" sz="2400" b="1" i="0" u="none" strike="noStrike" baseline="0" dirty="0">
                <a:solidFill>
                  <a:schemeClr val="bg1"/>
                </a:solidFill>
                <a:latin typeface="Calibri" panose="020F0502020204030204" pitchFamily="34" charset="0"/>
                <a:cs typeface="Calibri" panose="020F0502020204030204" pitchFamily="34" charset="0"/>
              </a:rPr>
              <a:t>time in simple scenarios.</a:t>
            </a:r>
          </a:p>
          <a:p>
            <a:pPr marL="342900" indent="-342900" algn="l">
              <a:buFont typeface="Wingdings" panose="05000000000000000000" pitchFamily="2" charset="2"/>
              <a:buChar char="v"/>
            </a:pPr>
            <a:r>
              <a:rPr lang="fr-FR" sz="2400" b="1" i="0" u="none" strike="noStrike" baseline="0" dirty="0">
                <a:solidFill>
                  <a:schemeClr val="bg1"/>
                </a:solidFill>
                <a:latin typeface="Calibri" panose="020F0502020204030204" pitchFamily="34" charset="0"/>
                <a:cs typeface="Calibri" panose="020F0502020204030204" pitchFamily="34" charset="0"/>
              </a:rPr>
              <a:t>Object </a:t>
            </a:r>
            <a:r>
              <a:rPr lang="en-US" sz="2400" b="1" i="0" u="none" strike="noStrike" baseline="0" dirty="0">
                <a:solidFill>
                  <a:schemeClr val="bg1"/>
                </a:solidFill>
                <a:latin typeface="Calibri" panose="020F0502020204030204" pitchFamily="34" charset="0"/>
                <a:cs typeface="Calibri" panose="020F0502020204030204" pitchFamily="34" charset="0"/>
              </a:rPr>
              <a:t>tracking can be performed using various methods based on </a:t>
            </a:r>
            <a:r>
              <a:rPr lang="en-US" sz="2400" b="1" i="0" u="none" strike="noStrike" baseline="0" dirty="0">
                <a:solidFill>
                  <a:srgbClr val="FF0000"/>
                </a:solidFill>
                <a:latin typeface="Calibri" panose="020F0502020204030204" pitchFamily="34" charset="0"/>
                <a:cs typeface="Calibri" panose="020F0502020204030204" pitchFamily="34" charset="0"/>
              </a:rPr>
              <a:t>point</a:t>
            </a:r>
            <a:r>
              <a:rPr lang="en-US" sz="2400" b="1" i="0" u="none" strike="noStrike" baseline="0" dirty="0">
                <a:solidFill>
                  <a:schemeClr val="bg1"/>
                </a:solidFill>
                <a:latin typeface="Calibri" panose="020F0502020204030204" pitchFamily="34" charset="0"/>
                <a:cs typeface="Calibri" panose="020F0502020204030204" pitchFamily="34" charset="0"/>
              </a:rPr>
              <a:t>, </a:t>
            </a:r>
            <a:r>
              <a:rPr lang="en-US" sz="2400" b="1" i="0" u="none" strike="noStrike" baseline="0" dirty="0">
                <a:solidFill>
                  <a:srgbClr val="FF0000"/>
                </a:solidFill>
                <a:latin typeface="Calibri" panose="020F0502020204030204" pitchFamily="34" charset="0"/>
                <a:cs typeface="Calibri" panose="020F0502020204030204" pitchFamily="34" charset="0"/>
              </a:rPr>
              <a:t>kernel</a:t>
            </a:r>
            <a:r>
              <a:rPr lang="en-US" sz="2400" b="1" i="0" u="none" strike="noStrike" baseline="0" dirty="0">
                <a:solidFill>
                  <a:schemeClr val="bg1"/>
                </a:solidFill>
                <a:latin typeface="Calibri" panose="020F0502020204030204" pitchFamily="34" charset="0"/>
                <a:cs typeface="Calibri" panose="020F0502020204030204" pitchFamily="34" charset="0"/>
              </a:rPr>
              <a:t>, and </a:t>
            </a:r>
            <a:r>
              <a:rPr lang="en-US" sz="2400" b="1" i="0" u="none" strike="noStrike" baseline="0" dirty="0">
                <a:solidFill>
                  <a:srgbClr val="FF0000"/>
                </a:solidFill>
                <a:latin typeface="Calibri" panose="020F0502020204030204" pitchFamily="34" charset="0"/>
                <a:cs typeface="Calibri" panose="020F0502020204030204" pitchFamily="34" charset="0"/>
              </a:rPr>
              <a:t>silhouette</a:t>
            </a:r>
            <a:r>
              <a:rPr lang="en-US" sz="2400" b="1" i="0" u="none" strike="noStrike" baseline="0" dirty="0">
                <a:solidFill>
                  <a:schemeClr val="bg1"/>
                </a:solidFill>
                <a:latin typeface="Calibri" panose="020F0502020204030204" pitchFamily="34" charset="0"/>
                <a:cs typeface="Calibri" panose="020F0502020204030204" pitchFamily="34" charset="0"/>
              </a:rPr>
              <a:t>. Advance study may be carried out to find efficient algorithm to reduce computational cost and to decrease the time required for tracking the object for variety of videos containing diversied characteristics.</a:t>
            </a:r>
            <a:endParaRPr lang="fr-FR"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166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74DAF0B-FF41-4E7E-9CC2-C485E59A2F64}"/>
              </a:ext>
            </a:extLst>
          </p:cNvPr>
          <p:cNvSpPr txBox="1"/>
          <p:nvPr/>
        </p:nvSpPr>
        <p:spPr>
          <a:xfrm>
            <a:off x="0" y="2749812"/>
            <a:ext cx="12192000" cy="1015663"/>
          </a:xfrm>
          <a:prstGeom prst="rect">
            <a:avLst/>
          </a:prstGeom>
          <a:solidFill>
            <a:schemeClr val="tx2"/>
          </a:solidFill>
        </p:spPr>
        <p:txBody>
          <a:bodyPr wrap="square">
            <a:spAutoFit/>
          </a:bodyPr>
          <a:lstStyle/>
          <a:p>
            <a:r>
              <a:rPr lang="en-US" altLang="ko-KR" sz="6000" b="1" dirty="0">
                <a:solidFill>
                  <a:schemeClr val="bg1">
                    <a:lumMod val="95000"/>
                  </a:schemeClr>
                </a:solidFill>
                <a:cs typeface="Arial" pitchFamily="34" charset="0"/>
              </a:rPr>
              <a:t>   Thanks for your attention</a:t>
            </a:r>
            <a:endParaRPr lang="ko-KR" altLang="en-US" sz="6000" b="1" dirty="0">
              <a:solidFill>
                <a:schemeClr val="bg1">
                  <a:lumMod val="95000"/>
                </a:schemeClr>
              </a:solidFill>
              <a:cs typeface="Arial" pitchFamily="34" charset="0"/>
            </a:endParaRPr>
          </a:p>
        </p:txBody>
      </p:sp>
      <p:sp>
        <p:nvSpPr>
          <p:cNvPr id="7" name="Freeform: Shape 129">
            <a:extLst>
              <a:ext uri="{FF2B5EF4-FFF2-40B4-BE49-F238E27FC236}">
                <a16:creationId xmlns:a16="http://schemas.microsoft.com/office/drawing/2014/main" id="{6E3E60F2-4A6E-4170-BC23-6DFFB6C19C74}"/>
              </a:ext>
            </a:extLst>
          </p:cNvPr>
          <p:cNvSpPr>
            <a:spLocks/>
          </p:cNvSpPr>
          <p:nvPr/>
        </p:nvSpPr>
        <p:spPr bwMode="auto">
          <a:xfrm>
            <a:off x="3526971" y="528546"/>
            <a:ext cx="4301412" cy="2181937"/>
          </a:xfrm>
          <a:custGeom>
            <a:avLst/>
            <a:gdLst>
              <a:gd name="connsiteX0" fmla="*/ 1380104 w 3093908"/>
              <a:gd name="connsiteY0" fmla="*/ 960640 h 2557868"/>
              <a:gd name="connsiteX1" fmla="*/ 1404926 w 3093908"/>
              <a:gd name="connsiteY1" fmla="*/ 974839 h 2557868"/>
              <a:gd name="connsiteX2" fmla="*/ 1419110 w 3093908"/>
              <a:gd name="connsiteY2" fmla="*/ 987262 h 2557868"/>
              <a:gd name="connsiteX3" fmla="*/ 1426202 w 3093908"/>
              <a:gd name="connsiteY3" fmla="*/ 994361 h 2557868"/>
              <a:gd name="connsiteX4" fmla="*/ 1426202 w 3093908"/>
              <a:gd name="connsiteY4" fmla="*/ 997911 h 2557868"/>
              <a:gd name="connsiteX5" fmla="*/ 1419110 w 3093908"/>
              <a:gd name="connsiteY5" fmla="*/ 1026307 h 2557868"/>
              <a:gd name="connsiteX6" fmla="*/ 1417337 w 3093908"/>
              <a:gd name="connsiteY6" fmla="*/ 1045830 h 2557868"/>
              <a:gd name="connsiteX7" fmla="*/ 1413791 w 3093908"/>
              <a:gd name="connsiteY7" fmla="*/ 1058253 h 2557868"/>
              <a:gd name="connsiteX8" fmla="*/ 1413791 w 3093908"/>
              <a:gd name="connsiteY8" fmla="*/ 1065352 h 2557868"/>
              <a:gd name="connsiteX9" fmla="*/ 1413791 w 3093908"/>
              <a:gd name="connsiteY9" fmla="*/ 1067128 h 2557868"/>
              <a:gd name="connsiteX10" fmla="*/ 1420883 w 3093908"/>
              <a:gd name="connsiteY10" fmla="*/ 1090200 h 2557868"/>
              <a:gd name="connsiteX11" fmla="*/ 1427975 w 3093908"/>
              <a:gd name="connsiteY11" fmla="*/ 1120371 h 2557868"/>
              <a:gd name="connsiteX12" fmla="*/ 1442159 w 3093908"/>
              <a:gd name="connsiteY12" fmla="*/ 1143443 h 2557868"/>
              <a:gd name="connsiteX13" fmla="*/ 1452797 w 3093908"/>
              <a:gd name="connsiteY13" fmla="*/ 1161191 h 2557868"/>
              <a:gd name="connsiteX14" fmla="*/ 1461662 w 3093908"/>
              <a:gd name="connsiteY14" fmla="*/ 1175389 h 2557868"/>
              <a:gd name="connsiteX15" fmla="*/ 1466982 w 3093908"/>
              <a:gd name="connsiteY15" fmla="*/ 1177164 h 2557868"/>
              <a:gd name="connsiteX16" fmla="*/ 1491804 w 3093908"/>
              <a:gd name="connsiteY16" fmla="*/ 1205561 h 2557868"/>
              <a:gd name="connsiteX17" fmla="*/ 1507761 w 3093908"/>
              <a:gd name="connsiteY17" fmla="*/ 1223308 h 2557868"/>
              <a:gd name="connsiteX18" fmla="*/ 1518399 w 3093908"/>
              <a:gd name="connsiteY18" fmla="*/ 1237507 h 2557868"/>
              <a:gd name="connsiteX19" fmla="*/ 1520172 w 3093908"/>
              <a:gd name="connsiteY19" fmla="*/ 1241056 h 2557868"/>
              <a:gd name="connsiteX20" fmla="*/ 1543221 w 3093908"/>
              <a:gd name="connsiteY20" fmla="*/ 1290751 h 2557868"/>
              <a:gd name="connsiteX21" fmla="*/ 1566271 w 3093908"/>
              <a:gd name="connsiteY21" fmla="*/ 1342219 h 2557868"/>
              <a:gd name="connsiteX22" fmla="*/ 1589320 w 3093908"/>
              <a:gd name="connsiteY22" fmla="*/ 1395463 h 2557868"/>
              <a:gd name="connsiteX23" fmla="*/ 1608823 w 3093908"/>
              <a:gd name="connsiteY23" fmla="*/ 1448707 h 2557868"/>
              <a:gd name="connsiteX24" fmla="*/ 1628326 w 3093908"/>
              <a:gd name="connsiteY24" fmla="*/ 1501950 h 2557868"/>
              <a:gd name="connsiteX25" fmla="*/ 1646057 w 3093908"/>
              <a:gd name="connsiteY25" fmla="*/ 1551644 h 2557868"/>
              <a:gd name="connsiteX26" fmla="*/ 1662014 w 3093908"/>
              <a:gd name="connsiteY26" fmla="*/ 1597789 h 2557868"/>
              <a:gd name="connsiteX27" fmla="*/ 1676198 w 3093908"/>
              <a:gd name="connsiteY27" fmla="*/ 1638609 h 2557868"/>
              <a:gd name="connsiteX28" fmla="*/ 1685063 w 3093908"/>
              <a:gd name="connsiteY28" fmla="*/ 1674105 h 2557868"/>
              <a:gd name="connsiteX29" fmla="*/ 1693928 w 3093908"/>
              <a:gd name="connsiteY29" fmla="*/ 1698952 h 2557868"/>
              <a:gd name="connsiteX30" fmla="*/ 1699247 w 3093908"/>
              <a:gd name="connsiteY30" fmla="*/ 1714925 h 2557868"/>
              <a:gd name="connsiteX31" fmla="*/ 1701020 w 3093908"/>
              <a:gd name="connsiteY31" fmla="*/ 1722024 h 2557868"/>
              <a:gd name="connsiteX32" fmla="*/ 1715204 w 3093908"/>
              <a:gd name="connsiteY32" fmla="*/ 1762844 h 2557868"/>
              <a:gd name="connsiteX33" fmla="*/ 1725842 w 3093908"/>
              <a:gd name="connsiteY33" fmla="*/ 1814313 h 2557868"/>
              <a:gd name="connsiteX34" fmla="*/ 1740026 w 3093908"/>
              <a:gd name="connsiteY34" fmla="*/ 1871106 h 2557868"/>
              <a:gd name="connsiteX35" fmla="*/ 1752438 w 3093908"/>
              <a:gd name="connsiteY35" fmla="*/ 1933224 h 2557868"/>
              <a:gd name="connsiteX36" fmla="*/ 1763076 w 3093908"/>
              <a:gd name="connsiteY36" fmla="*/ 2000666 h 2557868"/>
              <a:gd name="connsiteX37" fmla="*/ 1775487 w 3093908"/>
              <a:gd name="connsiteY37" fmla="*/ 2066333 h 2557868"/>
              <a:gd name="connsiteX38" fmla="*/ 1784352 w 3093908"/>
              <a:gd name="connsiteY38" fmla="*/ 2135550 h 2557868"/>
              <a:gd name="connsiteX39" fmla="*/ 1793217 w 3093908"/>
              <a:gd name="connsiteY39" fmla="*/ 2199442 h 2557868"/>
              <a:gd name="connsiteX40" fmla="*/ 1802082 w 3093908"/>
              <a:gd name="connsiteY40" fmla="*/ 2265109 h 2557868"/>
              <a:gd name="connsiteX41" fmla="*/ 1810947 w 3093908"/>
              <a:gd name="connsiteY41" fmla="*/ 2321902 h 2557868"/>
              <a:gd name="connsiteX42" fmla="*/ 1816266 w 3093908"/>
              <a:gd name="connsiteY42" fmla="*/ 2371596 h 2557868"/>
              <a:gd name="connsiteX43" fmla="*/ 1822384 w 3093908"/>
              <a:gd name="connsiteY43" fmla="*/ 2409869 h 2557868"/>
              <a:gd name="connsiteX44" fmla="*/ 1568614 w 3093908"/>
              <a:gd name="connsiteY44" fmla="*/ 2444853 h 2557868"/>
              <a:gd name="connsiteX45" fmla="*/ 1560952 w 3093908"/>
              <a:gd name="connsiteY45" fmla="*/ 2376921 h 2557868"/>
              <a:gd name="connsiteX46" fmla="*/ 1550313 w 3093908"/>
              <a:gd name="connsiteY46" fmla="*/ 2218965 h 2557868"/>
              <a:gd name="connsiteX47" fmla="*/ 1544994 w 3093908"/>
              <a:gd name="connsiteY47" fmla="*/ 2146198 h 2557868"/>
              <a:gd name="connsiteX48" fmla="*/ 1537902 w 3093908"/>
              <a:gd name="connsiteY48" fmla="*/ 2078757 h 2557868"/>
              <a:gd name="connsiteX49" fmla="*/ 1534356 w 3093908"/>
              <a:gd name="connsiteY49" fmla="*/ 2018414 h 2557868"/>
              <a:gd name="connsiteX50" fmla="*/ 1527264 w 3093908"/>
              <a:gd name="connsiteY50" fmla="*/ 1963395 h 2557868"/>
              <a:gd name="connsiteX51" fmla="*/ 1521945 w 3093908"/>
              <a:gd name="connsiteY51" fmla="*/ 1919025 h 2557868"/>
              <a:gd name="connsiteX52" fmla="*/ 1518399 w 3093908"/>
              <a:gd name="connsiteY52" fmla="*/ 1885305 h 2557868"/>
              <a:gd name="connsiteX53" fmla="*/ 1514853 w 3093908"/>
              <a:gd name="connsiteY53" fmla="*/ 1864007 h 2557868"/>
              <a:gd name="connsiteX54" fmla="*/ 1514853 w 3093908"/>
              <a:gd name="connsiteY54" fmla="*/ 1855133 h 2557868"/>
              <a:gd name="connsiteX55" fmla="*/ 1507761 w 3093908"/>
              <a:gd name="connsiteY55" fmla="*/ 1817863 h 2557868"/>
              <a:gd name="connsiteX56" fmla="*/ 1500669 w 3093908"/>
              <a:gd name="connsiteY56" fmla="*/ 1778817 h 2557868"/>
              <a:gd name="connsiteX57" fmla="*/ 1491804 w 3093908"/>
              <a:gd name="connsiteY57" fmla="*/ 1739772 h 2557868"/>
              <a:gd name="connsiteX58" fmla="*/ 1482939 w 3093908"/>
              <a:gd name="connsiteY58" fmla="*/ 1706051 h 2557868"/>
              <a:gd name="connsiteX59" fmla="*/ 1474074 w 3093908"/>
              <a:gd name="connsiteY59" fmla="*/ 1674105 h 2557868"/>
              <a:gd name="connsiteX60" fmla="*/ 1466982 w 3093908"/>
              <a:gd name="connsiteY60" fmla="*/ 1651033 h 2557868"/>
              <a:gd name="connsiteX61" fmla="*/ 1461662 w 3093908"/>
              <a:gd name="connsiteY61" fmla="*/ 1635059 h 2557868"/>
              <a:gd name="connsiteX62" fmla="*/ 1461662 w 3093908"/>
              <a:gd name="connsiteY62" fmla="*/ 1627960 h 2557868"/>
              <a:gd name="connsiteX63" fmla="*/ 1410245 w 3093908"/>
              <a:gd name="connsiteY63" fmla="*/ 1471779 h 2557868"/>
              <a:gd name="connsiteX64" fmla="*/ 1360601 w 3093908"/>
              <a:gd name="connsiteY64" fmla="*/ 1331571 h 2557868"/>
              <a:gd name="connsiteX65" fmla="*/ 1349962 w 3093908"/>
              <a:gd name="connsiteY65" fmla="*/ 1297850 h 2557868"/>
              <a:gd name="connsiteX66" fmla="*/ 1342870 w 3093908"/>
              <a:gd name="connsiteY66" fmla="*/ 1260579 h 2557868"/>
              <a:gd name="connsiteX67" fmla="*/ 1341097 w 3093908"/>
              <a:gd name="connsiteY67" fmla="*/ 1223309 h 2557868"/>
              <a:gd name="connsiteX68" fmla="*/ 1339324 w 3093908"/>
              <a:gd name="connsiteY68" fmla="*/ 1189588 h 2557868"/>
              <a:gd name="connsiteX69" fmla="*/ 1341097 w 3093908"/>
              <a:gd name="connsiteY69" fmla="*/ 1157641 h 2557868"/>
              <a:gd name="connsiteX70" fmla="*/ 1342870 w 3093908"/>
              <a:gd name="connsiteY70" fmla="*/ 1131020 h 2557868"/>
              <a:gd name="connsiteX71" fmla="*/ 1342870 w 3093908"/>
              <a:gd name="connsiteY71" fmla="*/ 1115047 h 2557868"/>
              <a:gd name="connsiteX72" fmla="*/ 1344643 w 3093908"/>
              <a:gd name="connsiteY72" fmla="*/ 1107948 h 2557868"/>
              <a:gd name="connsiteX73" fmla="*/ 1325140 w 3093908"/>
              <a:gd name="connsiteY73" fmla="*/ 1090200 h 2557868"/>
              <a:gd name="connsiteX74" fmla="*/ 1303864 w 3093908"/>
              <a:gd name="connsiteY74" fmla="*/ 1072451 h 2557868"/>
              <a:gd name="connsiteX75" fmla="*/ 1286134 w 3093908"/>
              <a:gd name="connsiteY75" fmla="*/ 1052929 h 2557868"/>
              <a:gd name="connsiteX76" fmla="*/ 1271949 w 3093908"/>
              <a:gd name="connsiteY76" fmla="*/ 1040506 h 2557868"/>
              <a:gd name="connsiteX77" fmla="*/ 1261312 w 3093908"/>
              <a:gd name="connsiteY77" fmla="*/ 1029857 h 2557868"/>
              <a:gd name="connsiteX78" fmla="*/ 1257765 w 3093908"/>
              <a:gd name="connsiteY78" fmla="*/ 1026307 h 2557868"/>
              <a:gd name="connsiteX79" fmla="*/ 1273723 w 3093908"/>
              <a:gd name="connsiteY79" fmla="*/ 1003235 h 2557868"/>
              <a:gd name="connsiteX80" fmla="*/ 1287907 w 3093908"/>
              <a:gd name="connsiteY80" fmla="*/ 983712 h 2557868"/>
              <a:gd name="connsiteX81" fmla="*/ 1294999 w 3093908"/>
              <a:gd name="connsiteY81" fmla="*/ 978388 h 2557868"/>
              <a:gd name="connsiteX82" fmla="*/ 1300318 w 3093908"/>
              <a:gd name="connsiteY82" fmla="*/ 973064 h 2557868"/>
              <a:gd name="connsiteX83" fmla="*/ 1328686 w 3093908"/>
              <a:gd name="connsiteY83" fmla="*/ 974838 h 2557868"/>
              <a:gd name="connsiteX84" fmla="*/ 1351735 w 3093908"/>
              <a:gd name="connsiteY84" fmla="*/ 973063 h 2557868"/>
              <a:gd name="connsiteX85" fmla="*/ 1365920 w 3093908"/>
              <a:gd name="connsiteY85" fmla="*/ 971289 h 2557868"/>
              <a:gd name="connsiteX86" fmla="*/ 1374785 w 3093908"/>
              <a:gd name="connsiteY86" fmla="*/ 965965 h 2557868"/>
              <a:gd name="connsiteX87" fmla="*/ 1380104 w 3093908"/>
              <a:gd name="connsiteY87" fmla="*/ 964190 h 2557868"/>
              <a:gd name="connsiteX88" fmla="*/ 992526 w 3093908"/>
              <a:gd name="connsiteY88" fmla="*/ 897010 h 2557868"/>
              <a:gd name="connsiteX89" fmla="*/ 1002426 w 3093908"/>
              <a:gd name="connsiteY89" fmla="*/ 933418 h 2557868"/>
              <a:gd name="connsiteX90" fmla="*/ 1019133 w 3093908"/>
              <a:gd name="connsiteY90" fmla="*/ 967943 h 2557868"/>
              <a:gd name="connsiteX91" fmla="*/ 1040791 w 3093908"/>
              <a:gd name="connsiteY91" fmla="*/ 999329 h 2557868"/>
              <a:gd name="connsiteX92" fmla="*/ 1062139 w 3093908"/>
              <a:gd name="connsiteY92" fmla="*/ 1031343 h 2557868"/>
              <a:gd name="connsiteX93" fmla="*/ 1080393 w 3093908"/>
              <a:gd name="connsiteY93" fmla="*/ 1060846 h 2557868"/>
              <a:gd name="connsiteX94" fmla="*/ 1116901 w 3093908"/>
              <a:gd name="connsiteY94" fmla="*/ 1130523 h 2557868"/>
              <a:gd name="connsiteX95" fmla="*/ 1150006 w 3093908"/>
              <a:gd name="connsiteY95" fmla="*/ 1206478 h 2557868"/>
              <a:gd name="connsiteX96" fmla="*/ 1180017 w 3093908"/>
              <a:gd name="connsiteY96" fmla="*/ 1283061 h 2557868"/>
              <a:gd name="connsiteX97" fmla="*/ 1218072 w 3093908"/>
              <a:gd name="connsiteY97" fmla="*/ 1407351 h 2557868"/>
              <a:gd name="connsiteX98" fmla="*/ 1252723 w 3093908"/>
              <a:gd name="connsiteY98" fmla="*/ 1536662 h 2557868"/>
              <a:gd name="connsiteX99" fmla="*/ 1280878 w 3093908"/>
              <a:gd name="connsiteY99" fmla="*/ 1665346 h 2557868"/>
              <a:gd name="connsiteX100" fmla="*/ 1305939 w 3093908"/>
              <a:gd name="connsiteY100" fmla="*/ 1798424 h 2557868"/>
              <a:gd name="connsiteX101" fmla="*/ 1334093 w 3093908"/>
              <a:gd name="connsiteY101" fmla="*/ 1935896 h 2557868"/>
              <a:gd name="connsiteX102" fmla="*/ 1363795 w 3093908"/>
              <a:gd name="connsiteY102" fmla="*/ 2074623 h 2557868"/>
              <a:gd name="connsiteX103" fmla="*/ 1383596 w 3093908"/>
              <a:gd name="connsiteY103" fmla="*/ 2157482 h 2557868"/>
              <a:gd name="connsiteX104" fmla="*/ 1403706 w 3093908"/>
              <a:gd name="connsiteY104" fmla="*/ 2242225 h 2557868"/>
              <a:gd name="connsiteX105" fmla="*/ 1418557 w 3093908"/>
              <a:gd name="connsiteY105" fmla="*/ 2328224 h 2557868"/>
              <a:gd name="connsiteX106" fmla="*/ 1431861 w 3093908"/>
              <a:gd name="connsiteY106" fmla="*/ 2416106 h 2557868"/>
              <a:gd name="connsiteX107" fmla="*/ 1436794 w 3093908"/>
              <a:gd name="connsiteY107" fmla="*/ 2463025 h 2557868"/>
              <a:gd name="connsiteX108" fmla="*/ 748798 w 3093908"/>
              <a:gd name="connsiteY108" fmla="*/ 2557868 h 2557868"/>
              <a:gd name="connsiteX109" fmla="*/ 745632 w 3093908"/>
              <a:gd name="connsiteY109" fmla="*/ 2527213 h 2557868"/>
              <a:gd name="connsiteX110" fmla="*/ 749035 w 3093908"/>
              <a:gd name="connsiteY110" fmla="*/ 2460674 h 2557868"/>
              <a:gd name="connsiteX111" fmla="*/ 752438 w 3093908"/>
              <a:gd name="connsiteY111" fmla="*/ 2387858 h 2557868"/>
              <a:gd name="connsiteX112" fmla="*/ 757389 w 3093908"/>
              <a:gd name="connsiteY112" fmla="*/ 2313159 h 2557868"/>
              <a:gd name="connsiteX113" fmla="*/ 758936 w 3093908"/>
              <a:gd name="connsiteY113" fmla="*/ 2235321 h 2557868"/>
              <a:gd name="connsiteX114" fmla="*/ 757389 w 3093908"/>
              <a:gd name="connsiteY114" fmla="*/ 2162505 h 2557868"/>
              <a:gd name="connsiteX115" fmla="*/ 749035 w 3093908"/>
              <a:gd name="connsiteY115" fmla="*/ 2096593 h 2557868"/>
              <a:gd name="connsiteX116" fmla="*/ 730781 w 3093908"/>
              <a:gd name="connsiteY116" fmla="*/ 1899487 h 2557868"/>
              <a:gd name="connsiteX117" fmla="*/ 727378 w 3093908"/>
              <a:gd name="connsiteY117" fmla="*/ 1930873 h 2557868"/>
              <a:gd name="connsiteX118" fmla="*/ 715930 w 3093908"/>
              <a:gd name="connsiteY118" fmla="*/ 1954099 h 2557868"/>
              <a:gd name="connsiteX119" fmla="*/ 706030 w 3093908"/>
              <a:gd name="connsiteY119" fmla="*/ 1973559 h 2557868"/>
              <a:gd name="connsiteX120" fmla="*/ 697676 w 3093908"/>
              <a:gd name="connsiteY120" fmla="*/ 1990507 h 2557868"/>
              <a:gd name="connsiteX121" fmla="*/ 692726 w 3093908"/>
              <a:gd name="connsiteY121" fmla="*/ 2008711 h 2557868"/>
              <a:gd name="connsiteX122" fmla="*/ 691798 w 3093908"/>
              <a:gd name="connsiteY122" fmla="*/ 2025032 h 2557868"/>
              <a:gd name="connsiteX123" fmla="*/ 685920 w 3093908"/>
              <a:gd name="connsiteY123" fmla="*/ 2036959 h 2557868"/>
              <a:gd name="connsiteX124" fmla="*/ 676019 w 3093908"/>
              <a:gd name="connsiteY124" fmla="*/ 2058302 h 2557868"/>
              <a:gd name="connsiteX125" fmla="*/ 664571 w 3093908"/>
              <a:gd name="connsiteY125" fmla="*/ 2083411 h 2557868"/>
              <a:gd name="connsiteX126" fmla="*/ 657765 w 3093908"/>
              <a:gd name="connsiteY126" fmla="*/ 2111031 h 2557868"/>
              <a:gd name="connsiteX127" fmla="*/ 651268 w 3093908"/>
              <a:gd name="connsiteY127" fmla="*/ 2141161 h 2557868"/>
              <a:gd name="connsiteX128" fmla="*/ 647864 w 3093908"/>
              <a:gd name="connsiteY128" fmla="*/ 2164388 h 2557868"/>
              <a:gd name="connsiteX129" fmla="*/ 646317 w 3093908"/>
              <a:gd name="connsiteY129" fmla="*/ 2182592 h 2557868"/>
              <a:gd name="connsiteX130" fmla="*/ 642914 w 3093908"/>
              <a:gd name="connsiteY130" fmla="*/ 2188869 h 2557868"/>
              <a:gd name="connsiteX131" fmla="*/ 609809 w 3093908"/>
              <a:gd name="connsiteY131" fmla="*/ 2220883 h 2557868"/>
              <a:gd name="connsiteX132" fmla="*/ 578251 w 3093908"/>
              <a:gd name="connsiteY132" fmla="*/ 2247247 h 2557868"/>
              <a:gd name="connsiteX133" fmla="*/ 548550 w 3093908"/>
              <a:gd name="connsiteY133" fmla="*/ 2271729 h 2557868"/>
              <a:gd name="connsiteX134" fmla="*/ 518539 w 3093908"/>
              <a:gd name="connsiteY134" fmla="*/ 2293699 h 2557868"/>
              <a:gd name="connsiteX135" fmla="*/ 482340 w 3093908"/>
              <a:gd name="connsiteY135" fmla="*/ 2313158 h 2557868"/>
              <a:gd name="connsiteX136" fmla="*/ 437479 w 3093908"/>
              <a:gd name="connsiteY136" fmla="*/ 2330107 h 2557868"/>
              <a:gd name="connsiteX137" fmla="*/ 400971 w 3093908"/>
              <a:gd name="connsiteY137" fmla="*/ 2336384 h 2557868"/>
              <a:gd name="connsiteX138" fmla="*/ 369413 w 3093908"/>
              <a:gd name="connsiteY138" fmla="*/ 2331362 h 2557868"/>
              <a:gd name="connsiteX139" fmla="*/ 338164 w 3093908"/>
              <a:gd name="connsiteY139" fmla="*/ 2321947 h 2557868"/>
              <a:gd name="connsiteX140" fmla="*/ 311557 w 3093908"/>
              <a:gd name="connsiteY140" fmla="*/ 2301859 h 2557868"/>
              <a:gd name="connsiteX141" fmla="*/ 284949 w 3093908"/>
              <a:gd name="connsiteY141" fmla="*/ 2280517 h 2557868"/>
              <a:gd name="connsiteX142" fmla="*/ 261745 w 3093908"/>
              <a:gd name="connsiteY142" fmla="*/ 2255408 h 2557868"/>
              <a:gd name="connsiteX143" fmla="*/ 240397 w 3093908"/>
              <a:gd name="connsiteY143" fmla="*/ 2227160 h 2557868"/>
              <a:gd name="connsiteX144" fmla="*/ 222143 w 3093908"/>
              <a:gd name="connsiteY144" fmla="*/ 2200796 h 2557868"/>
              <a:gd name="connsiteX145" fmla="*/ 205435 w 3093908"/>
              <a:gd name="connsiteY145" fmla="*/ 2177570 h 2557868"/>
              <a:gd name="connsiteX146" fmla="*/ 192132 w 3093908"/>
              <a:gd name="connsiteY146" fmla="*/ 2157482 h 2557868"/>
              <a:gd name="connsiteX147" fmla="*/ 180684 w 3093908"/>
              <a:gd name="connsiteY147" fmla="*/ 2146183 h 2557868"/>
              <a:gd name="connsiteX148" fmla="*/ 147579 w 3093908"/>
              <a:gd name="connsiteY148" fmla="*/ 2106009 h 2557868"/>
              <a:gd name="connsiteX149" fmla="*/ 119425 w 3093908"/>
              <a:gd name="connsiteY149" fmla="*/ 2060185 h 2557868"/>
              <a:gd name="connsiteX150" fmla="*/ 96220 w 3093908"/>
              <a:gd name="connsiteY150" fmla="*/ 2003690 h 2557868"/>
              <a:gd name="connsiteX151" fmla="*/ 79513 w 3093908"/>
              <a:gd name="connsiteY151" fmla="*/ 1944056 h 2557868"/>
              <a:gd name="connsiteX152" fmla="*/ 66210 w 3093908"/>
              <a:gd name="connsiteY152" fmla="*/ 1877517 h 2557868"/>
              <a:gd name="connsiteX153" fmla="*/ 61259 w 3093908"/>
              <a:gd name="connsiteY153" fmla="*/ 1807839 h 2557868"/>
              <a:gd name="connsiteX154" fmla="*/ 61259 w 3093908"/>
              <a:gd name="connsiteY154" fmla="*/ 1740045 h 2557868"/>
              <a:gd name="connsiteX155" fmla="*/ 69613 w 3093908"/>
              <a:gd name="connsiteY155" fmla="*/ 1672250 h 2557868"/>
              <a:gd name="connsiteX156" fmla="*/ 74563 w 3093908"/>
              <a:gd name="connsiteY156" fmla="*/ 1640864 h 2557868"/>
              <a:gd name="connsiteX157" fmla="*/ 73016 w 3093908"/>
              <a:gd name="connsiteY157" fmla="*/ 1610733 h 2557868"/>
              <a:gd name="connsiteX158" fmla="*/ 73016 w 3093908"/>
              <a:gd name="connsiteY158" fmla="*/ 1581230 h 2557868"/>
              <a:gd name="connsiteX159" fmla="*/ 73016 w 3093908"/>
              <a:gd name="connsiteY159" fmla="*/ 1552983 h 2557868"/>
              <a:gd name="connsiteX160" fmla="*/ 76110 w 3093908"/>
              <a:gd name="connsiteY160" fmla="*/ 1529757 h 2557868"/>
              <a:gd name="connsiteX161" fmla="*/ 59713 w 3093908"/>
              <a:gd name="connsiteY161" fmla="*/ 1478283 h 2557868"/>
              <a:gd name="connsiteX162" fmla="*/ 39911 w 3093908"/>
              <a:gd name="connsiteY162" fmla="*/ 1421788 h 2557868"/>
              <a:gd name="connsiteX163" fmla="*/ 23204 w 3093908"/>
              <a:gd name="connsiteY163" fmla="*/ 1364038 h 2557868"/>
              <a:gd name="connsiteX164" fmla="*/ 8354 w 3093908"/>
              <a:gd name="connsiteY164" fmla="*/ 1307542 h 2557868"/>
              <a:gd name="connsiteX165" fmla="*/ 0 w 3093908"/>
              <a:gd name="connsiteY165" fmla="*/ 1251675 h 2557868"/>
              <a:gd name="connsiteX166" fmla="*/ 33105 w 3093908"/>
              <a:gd name="connsiteY166" fmla="*/ 1218405 h 2557868"/>
              <a:gd name="connsiteX167" fmla="*/ 79513 w 3093908"/>
              <a:gd name="connsiteY167" fmla="*/ 1192040 h 2557868"/>
              <a:gd name="connsiteX168" fmla="*/ 127469 w 3093908"/>
              <a:gd name="connsiteY168" fmla="*/ 1170070 h 2557868"/>
              <a:gd name="connsiteX169" fmla="*/ 184088 w 3093908"/>
              <a:gd name="connsiteY169" fmla="*/ 1155632 h 2557868"/>
              <a:gd name="connsiteX170" fmla="*/ 240397 w 3093908"/>
              <a:gd name="connsiteY170" fmla="*/ 1148727 h 2557868"/>
              <a:gd name="connsiteX171" fmla="*/ 255247 w 3093908"/>
              <a:gd name="connsiteY171" fmla="*/ 1158771 h 2557868"/>
              <a:gd name="connsiteX172" fmla="*/ 271645 w 3093908"/>
              <a:gd name="connsiteY172" fmla="*/ 1165048 h 2557868"/>
              <a:gd name="connsiteX173" fmla="*/ 289899 w 3093908"/>
              <a:gd name="connsiteY173" fmla="*/ 1170070 h 2557868"/>
              <a:gd name="connsiteX174" fmla="*/ 306606 w 3093908"/>
              <a:gd name="connsiteY174" fmla="*/ 1178231 h 2557868"/>
              <a:gd name="connsiteX175" fmla="*/ 321457 w 3093908"/>
              <a:gd name="connsiteY175" fmla="*/ 1192040 h 2557868"/>
              <a:gd name="connsiteX176" fmla="*/ 338164 w 3093908"/>
              <a:gd name="connsiteY176" fmla="*/ 1216522 h 2557868"/>
              <a:gd name="connsiteX177" fmla="*/ 349612 w 3093908"/>
              <a:gd name="connsiteY177" fmla="*/ 1244770 h 2557868"/>
              <a:gd name="connsiteX178" fmla="*/ 336308 w 3093908"/>
              <a:gd name="connsiteY178" fmla="*/ 1266112 h 2557868"/>
              <a:gd name="connsiteX179" fmla="*/ 331358 w 3093908"/>
              <a:gd name="connsiteY179" fmla="*/ 1288083 h 2557868"/>
              <a:gd name="connsiteX180" fmla="*/ 336308 w 3093908"/>
              <a:gd name="connsiteY180" fmla="*/ 1309425 h 2557868"/>
              <a:gd name="connsiteX181" fmla="*/ 341258 w 3093908"/>
              <a:gd name="connsiteY181" fmla="*/ 1330768 h 2557868"/>
              <a:gd name="connsiteX182" fmla="*/ 344661 w 3093908"/>
              <a:gd name="connsiteY182" fmla="*/ 1353994 h 2557868"/>
              <a:gd name="connsiteX183" fmla="*/ 343114 w 3093908"/>
              <a:gd name="connsiteY183" fmla="*/ 1377220 h 2557868"/>
              <a:gd name="connsiteX184" fmla="*/ 331358 w 3093908"/>
              <a:gd name="connsiteY184" fmla="*/ 1403584 h 2557868"/>
              <a:gd name="connsiteX185" fmla="*/ 278452 w 3093908"/>
              <a:gd name="connsiteY185" fmla="*/ 1425555 h 2557868"/>
              <a:gd name="connsiteX186" fmla="*/ 278452 w 3093908"/>
              <a:gd name="connsiteY186" fmla="*/ 1448781 h 2557868"/>
              <a:gd name="connsiteX187" fmla="*/ 279999 w 3093908"/>
              <a:gd name="connsiteY187" fmla="*/ 1472006 h 2557868"/>
              <a:gd name="connsiteX188" fmla="*/ 283402 w 3093908"/>
              <a:gd name="connsiteY188" fmla="*/ 1498371 h 2557868"/>
              <a:gd name="connsiteX189" fmla="*/ 283402 w 3093908"/>
              <a:gd name="connsiteY189" fmla="*/ 1522852 h 2557868"/>
              <a:gd name="connsiteX190" fmla="*/ 279999 w 3093908"/>
              <a:gd name="connsiteY190" fmla="*/ 1547961 h 2557868"/>
              <a:gd name="connsiteX191" fmla="*/ 275048 w 3093908"/>
              <a:gd name="connsiteY191" fmla="*/ 1568048 h 2557868"/>
              <a:gd name="connsiteX192" fmla="*/ 261745 w 3093908"/>
              <a:gd name="connsiteY192" fmla="*/ 1584369 h 2557868"/>
              <a:gd name="connsiteX193" fmla="*/ 275048 w 3093908"/>
              <a:gd name="connsiteY193" fmla="*/ 1609478 h 2557868"/>
              <a:gd name="connsiteX194" fmla="*/ 289899 w 3093908"/>
              <a:gd name="connsiteY194" fmla="*/ 1632704 h 2557868"/>
              <a:gd name="connsiteX195" fmla="*/ 306606 w 3093908"/>
              <a:gd name="connsiteY195" fmla="*/ 1654047 h 2557868"/>
              <a:gd name="connsiteX196" fmla="*/ 323004 w 3093908"/>
              <a:gd name="connsiteY196" fmla="*/ 1669112 h 2557868"/>
              <a:gd name="connsiteX197" fmla="*/ 338164 w 3093908"/>
              <a:gd name="connsiteY197" fmla="*/ 1675389 h 2557868"/>
              <a:gd name="connsiteX198" fmla="*/ 349612 w 3093908"/>
              <a:gd name="connsiteY198" fmla="*/ 1659068 h 2557868"/>
              <a:gd name="connsiteX199" fmla="*/ 357965 w 3093908"/>
              <a:gd name="connsiteY199" fmla="*/ 1630821 h 2557868"/>
              <a:gd name="connsiteX200" fmla="*/ 369413 w 3093908"/>
              <a:gd name="connsiteY200" fmla="*/ 1596296 h 2557868"/>
              <a:gd name="connsiteX201" fmla="*/ 379622 w 3093908"/>
              <a:gd name="connsiteY201" fmla="*/ 1556122 h 2557868"/>
              <a:gd name="connsiteX202" fmla="*/ 386120 w 3093908"/>
              <a:gd name="connsiteY202" fmla="*/ 1513436 h 2557868"/>
              <a:gd name="connsiteX203" fmla="*/ 394473 w 3093908"/>
              <a:gd name="connsiteY203" fmla="*/ 1472006 h 2557868"/>
              <a:gd name="connsiteX204" fmla="*/ 399423 w 3093908"/>
              <a:gd name="connsiteY204" fmla="*/ 1433715 h 2557868"/>
              <a:gd name="connsiteX205" fmla="*/ 400970 w 3093908"/>
              <a:gd name="connsiteY205" fmla="*/ 1403584 h 2557868"/>
              <a:gd name="connsiteX206" fmla="*/ 399424 w 3093908"/>
              <a:gd name="connsiteY206" fmla="*/ 1382241 h 2557868"/>
              <a:gd name="connsiteX207" fmla="*/ 407777 w 3093908"/>
              <a:gd name="connsiteY207" fmla="*/ 1380358 h 2557868"/>
              <a:gd name="connsiteX208" fmla="*/ 410871 w 3093908"/>
              <a:gd name="connsiteY208" fmla="*/ 1377220 h 2557868"/>
              <a:gd name="connsiteX209" fmla="*/ 415821 w 3093908"/>
              <a:gd name="connsiteY209" fmla="*/ 1374081 h 2557868"/>
              <a:gd name="connsiteX210" fmla="*/ 417678 w 3093908"/>
              <a:gd name="connsiteY210" fmla="*/ 1370942 h 2557868"/>
              <a:gd name="connsiteX211" fmla="*/ 420771 w 3093908"/>
              <a:gd name="connsiteY211" fmla="*/ 1367176 h 2557868"/>
              <a:gd name="connsiteX212" fmla="*/ 422628 w 3093908"/>
              <a:gd name="connsiteY212" fmla="*/ 1362154 h 2557868"/>
              <a:gd name="connsiteX213" fmla="*/ 426031 w 3093908"/>
              <a:gd name="connsiteY213" fmla="*/ 1353994 h 2557868"/>
              <a:gd name="connsiteX214" fmla="*/ 422628 w 3093908"/>
              <a:gd name="connsiteY214" fmla="*/ 1332651 h 2557868"/>
              <a:gd name="connsiteX215" fmla="*/ 426031 w 3093908"/>
              <a:gd name="connsiteY215" fmla="*/ 1302520 h 2557868"/>
              <a:gd name="connsiteX216" fmla="*/ 432528 w 3093908"/>
              <a:gd name="connsiteY216" fmla="*/ 1271134 h 2557868"/>
              <a:gd name="connsiteX217" fmla="*/ 442429 w 3093908"/>
              <a:gd name="connsiteY217" fmla="*/ 1239748 h 2557868"/>
              <a:gd name="connsiteX218" fmla="*/ 452329 w 3093908"/>
              <a:gd name="connsiteY218" fmla="*/ 1215266 h 2557868"/>
              <a:gd name="connsiteX219" fmla="*/ 465633 w 3093908"/>
              <a:gd name="connsiteY219" fmla="*/ 1195179 h 2557868"/>
              <a:gd name="connsiteX220" fmla="*/ 487290 w 3093908"/>
              <a:gd name="connsiteY220" fmla="*/ 1178231 h 2557868"/>
              <a:gd name="connsiteX221" fmla="*/ 515445 w 3093908"/>
              <a:gd name="connsiteY221" fmla="*/ 1166932 h 2557868"/>
              <a:gd name="connsiteX222" fmla="*/ 545147 w 3093908"/>
              <a:gd name="connsiteY222" fmla="*/ 1161910 h 2557868"/>
              <a:gd name="connsiteX223" fmla="*/ 576704 w 3093908"/>
              <a:gd name="connsiteY223" fmla="*/ 1155632 h 2557868"/>
              <a:gd name="connsiteX224" fmla="*/ 609809 w 3093908"/>
              <a:gd name="connsiteY224" fmla="*/ 1148727 h 2557868"/>
              <a:gd name="connsiteX225" fmla="*/ 639511 w 3093908"/>
              <a:gd name="connsiteY225" fmla="*/ 1135545 h 2557868"/>
              <a:gd name="connsiteX226" fmla="*/ 701080 w 3093908"/>
              <a:gd name="connsiteY226" fmla="*/ 1105414 h 2557868"/>
              <a:gd name="connsiteX227" fmla="*/ 767289 w 3093908"/>
              <a:gd name="connsiteY227" fmla="*/ 1072773 h 2557868"/>
              <a:gd name="connsiteX228" fmla="*/ 835355 w 3093908"/>
              <a:gd name="connsiteY228" fmla="*/ 1039503 h 2557868"/>
              <a:gd name="connsiteX229" fmla="*/ 894758 w 3093908"/>
              <a:gd name="connsiteY229" fmla="*/ 1004351 h 2557868"/>
              <a:gd name="connsiteX230" fmla="*/ 883311 w 3093908"/>
              <a:gd name="connsiteY230" fmla="*/ 994935 h 2557868"/>
              <a:gd name="connsiteX231" fmla="*/ 908062 w 3093908"/>
              <a:gd name="connsiteY231" fmla="*/ 984891 h 2557868"/>
              <a:gd name="connsiteX232" fmla="*/ 926316 w 3093908"/>
              <a:gd name="connsiteY232" fmla="*/ 969826 h 2557868"/>
              <a:gd name="connsiteX233" fmla="*/ 944570 w 3093908"/>
              <a:gd name="connsiteY233" fmla="*/ 951622 h 2557868"/>
              <a:gd name="connsiteX234" fmla="*/ 959421 w 3093908"/>
              <a:gd name="connsiteY234" fmla="*/ 931534 h 2557868"/>
              <a:gd name="connsiteX235" fmla="*/ 976128 w 3093908"/>
              <a:gd name="connsiteY235" fmla="*/ 912075 h 2557868"/>
              <a:gd name="connsiteX236" fmla="*/ 2691081 w 3093908"/>
              <a:gd name="connsiteY236" fmla="*/ 204628 h 2557868"/>
              <a:gd name="connsiteX237" fmla="*/ 2716142 w 3093908"/>
              <a:gd name="connsiteY237" fmla="*/ 202745 h 2557868"/>
              <a:gd name="connsiteX238" fmla="*/ 2745843 w 3093908"/>
              <a:gd name="connsiteY238" fmla="*/ 202745 h 2557868"/>
              <a:gd name="connsiteX239" fmla="*/ 2782351 w 3093908"/>
              <a:gd name="connsiteY239" fmla="*/ 204628 h 2557868"/>
              <a:gd name="connsiteX240" fmla="*/ 2818860 w 3093908"/>
              <a:gd name="connsiteY240" fmla="*/ 209650 h 2557868"/>
              <a:gd name="connsiteX241" fmla="*/ 2858462 w 3093908"/>
              <a:gd name="connsiteY241" fmla="*/ 217810 h 2557868"/>
              <a:gd name="connsiteX242" fmla="*/ 2891876 w 3093908"/>
              <a:gd name="connsiteY242" fmla="*/ 225971 h 2557868"/>
              <a:gd name="connsiteX243" fmla="*/ 2923124 w 3093908"/>
              <a:gd name="connsiteY243" fmla="*/ 239153 h 2557868"/>
              <a:gd name="connsiteX244" fmla="*/ 2943235 w 3093908"/>
              <a:gd name="connsiteY244" fmla="*/ 252336 h 2557868"/>
              <a:gd name="connsiteX245" fmla="*/ 2956229 w 3093908"/>
              <a:gd name="connsiteY245" fmla="*/ 269284 h 2557868"/>
              <a:gd name="connsiteX246" fmla="*/ 2961489 w 3093908"/>
              <a:gd name="connsiteY246" fmla="*/ 278700 h 2557868"/>
              <a:gd name="connsiteX247" fmla="*/ 2963036 w 3093908"/>
              <a:gd name="connsiteY247" fmla="*/ 300670 h 2557868"/>
              <a:gd name="connsiteX248" fmla="*/ 2967986 w 3093908"/>
              <a:gd name="connsiteY248" fmla="*/ 328918 h 2557868"/>
              <a:gd name="connsiteX249" fmla="*/ 2971389 w 3093908"/>
              <a:gd name="connsiteY249" fmla="*/ 358421 h 2557868"/>
              <a:gd name="connsiteX250" fmla="*/ 2976340 w 3093908"/>
              <a:gd name="connsiteY250" fmla="*/ 393573 h 2557868"/>
              <a:gd name="connsiteX251" fmla="*/ 2977886 w 3093908"/>
              <a:gd name="connsiteY251" fmla="*/ 423077 h 2557868"/>
              <a:gd name="connsiteX252" fmla="*/ 2981290 w 3093908"/>
              <a:gd name="connsiteY252" fmla="*/ 451324 h 2557868"/>
              <a:gd name="connsiteX253" fmla="*/ 2981290 w 3093908"/>
              <a:gd name="connsiteY253" fmla="*/ 471412 h 2557868"/>
              <a:gd name="connsiteX254" fmla="*/ 2969533 w 3093908"/>
              <a:gd name="connsiteY254" fmla="*/ 515980 h 2557868"/>
              <a:gd name="connsiteX255" fmla="*/ 2974483 w 3093908"/>
              <a:gd name="connsiteY255" fmla="*/ 537323 h 2557868"/>
              <a:gd name="connsiteX256" fmla="*/ 2981290 w 3093908"/>
              <a:gd name="connsiteY256" fmla="*/ 567453 h 2557868"/>
              <a:gd name="connsiteX257" fmla="*/ 2989643 w 3093908"/>
              <a:gd name="connsiteY257" fmla="*/ 596956 h 2557868"/>
              <a:gd name="connsiteX258" fmla="*/ 2996140 w 3093908"/>
              <a:gd name="connsiteY258" fmla="*/ 623321 h 2557868"/>
              <a:gd name="connsiteX259" fmla="*/ 2999544 w 3093908"/>
              <a:gd name="connsiteY259" fmla="*/ 653452 h 2557868"/>
              <a:gd name="connsiteX260" fmla="*/ 2999544 w 3093908"/>
              <a:gd name="connsiteY260" fmla="*/ 684838 h 2557868"/>
              <a:gd name="connsiteX261" fmla="*/ 2997687 w 3093908"/>
              <a:gd name="connsiteY261" fmla="*/ 714969 h 2557868"/>
              <a:gd name="connsiteX262" fmla="*/ 2996140 w 3093908"/>
              <a:gd name="connsiteY262" fmla="*/ 742589 h 2557868"/>
              <a:gd name="connsiteX263" fmla="*/ 2996141 w 3093908"/>
              <a:gd name="connsiteY263" fmla="*/ 769581 h 2557868"/>
              <a:gd name="connsiteX264" fmla="*/ 3001091 w 3093908"/>
              <a:gd name="connsiteY264" fmla="*/ 787785 h 2557868"/>
              <a:gd name="connsiteX265" fmla="*/ 3012848 w 3093908"/>
              <a:gd name="connsiteY265" fmla="*/ 802223 h 2557868"/>
              <a:gd name="connsiteX266" fmla="*/ 3027698 w 3093908"/>
              <a:gd name="connsiteY266" fmla="*/ 817288 h 2557868"/>
              <a:gd name="connsiteX267" fmla="*/ 3044096 w 3093908"/>
              <a:gd name="connsiteY267" fmla="*/ 830470 h 2557868"/>
              <a:gd name="connsiteX268" fmla="*/ 3059256 w 3093908"/>
              <a:gd name="connsiteY268" fmla="*/ 842397 h 2557868"/>
              <a:gd name="connsiteX269" fmla="*/ 3074107 w 3093908"/>
              <a:gd name="connsiteY269" fmla="*/ 853697 h 2557868"/>
              <a:gd name="connsiteX270" fmla="*/ 3087411 w 3093908"/>
              <a:gd name="connsiteY270" fmla="*/ 871900 h 2557868"/>
              <a:gd name="connsiteX271" fmla="*/ 3093908 w 3093908"/>
              <a:gd name="connsiteY271" fmla="*/ 897009 h 2557868"/>
              <a:gd name="connsiteX272" fmla="*/ 3062350 w 3093908"/>
              <a:gd name="connsiteY272" fmla="*/ 954760 h 2557868"/>
              <a:gd name="connsiteX273" fmla="*/ 3037599 w 3093908"/>
              <a:gd name="connsiteY273" fmla="*/ 1019416 h 2557868"/>
              <a:gd name="connsiteX274" fmla="*/ 3017798 w 3093908"/>
              <a:gd name="connsiteY274" fmla="*/ 1085955 h 2557868"/>
              <a:gd name="connsiteX275" fmla="*/ 2997687 w 3093908"/>
              <a:gd name="connsiteY275" fmla="*/ 1155632 h 2557868"/>
              <a:gd name="connsiteX276" fmla="*/ 2976340 w 3093908"/>
              <a:gd name="connsiteY276" fmla="*/ 1223427 h 2557868"/>
              <a:gd name="connsiteX277" fmla="*/ 2953135 w 3093908"/>
              <a:gd name="connsiteY277" fmla="*/ 1289338 h 2557868"/>
              <a:gd name="connsiteX278" fmla="*/ 2941378 w 3093908"/>
              <a:gd name="connsiteY278" fmla="*/ 1324491 h 2557868"/>
              <a:gd name="connsiteX279" fmla="*/ 2931478 w 3093908"/>
              <a:gd name="connsiteY279" fmla="*/ 1362154 h 2557868"/>
              <a:gd name="connsiteX280" fmla="*/ 2924981 w 3093908"/>
              <a:gd name="connsiteY280" fmla="*/ 1400446 h 2557868"/>
              <a:gd name="connsiteX281" fmla="*/ 2913224 w 3093908"/>
              <a:gd name="connsiteY281" fmla="*/ 1441875 h 2557868"/>
              <a:gd name="connsiteX282" fmla="*/ 2901776 w 3093908"/>
              <a:gd name="connsiteY282" fmla="*/ 1480167 h 2557868"/>
              <a:gd name="connsiteX283" fmla="*/ 2881666 w 3093908"/>
              <a:gd name="connsiteY283" fmla="*/ 1513436 h 2557868"/>
              <a:gd name="connsiteX284" fmla="*/ 2858461 w 3093908"/>
              <a:gd name="connsiteY284" fmla="*/ 1534779 h 2557868"/>
              <a:gd name="connsiteX285" fmla="*/ 2828760 w 3093908"/>
              <a:gd name="connsiteY285" fmla="*/ 1549844 h 2557868"/>
              <a:gd name="connsiteX286" fmla="*/ 2795655 w 3093908"/>
              <a:gd name="connsiteY286" fmla="*/ 1559888 h 2557868"/>
              <a:gd name="connsiteX287" fmla="*/ 2759147 w 3093908"/>
              <a:gd name="connsiteY287" fmla="*/ 1568048 h 2557868"/>
              <a:gd name="connsiteX288" fmla="*/ 2721092 w 3093908"/>
              <a:gd name="connsiteY288" fmla="*/ 1574325 h 2557868"/>
              <a:gd name="connsiteX289" fmla="*/ 2684584 w 3093908"/>
              <a:gd name="connsiteY289" fmla="*/ 1584369 h 2557868"/>
              <a:gd name="connsiteX290" fmla="*/ 2619921 w 3093908"/>
              <a:gd name="connsiteY290" fmla="*/ 1596296 h 2557868"/>
              <a:gd name="connsiteX291" fmla="*/ 2546905 w 3093908"/>
              <a:gd name="connsiteY291" fmla="*/ 1609478 h 2557868"/>
              <a:gd name="connsiteX292" fmla="*/ 2467392 w 3093908"/>
              <a:gd name="connsiteY292" fmla="*/ 1615756 h 2557868"/>
              <a:gd name="connsiteX293" fmla="*/ 2382928 w 3093908"/>
              <a:gd name="connsiteY293" fmla="*/ 1622660 h 2557868"/>
              <a:gd name="connsiteX294" fmla="*/ 2298464 w 3093908"/>
              <a:gd name="connsiteY294" fmla="*/ 1623916 h 2557868"/>
              <a:gd name="connsiteX295" fmla="*/ 2210597 w 3093908"/>
              <a:gd name="connsiteY295" fmla="*/ 1625799 h 2557868"/>
              <a:gd name="connsiteX296" fmla="*/ 2122730 w 3093908"/>
              <a:gd name="connsiteY296" fmla="*/ 1625799 h 2557868"/>
              <a:gd name="connsiteX297" fmla="*/ 2124586 w 3093908"/>
              <a:gd name="connsiteY297" fmla="*/ 1740045 h 2557868"/>
              <a:gd name="connsiteX298" fmla="*/ 2132631 w 3093908"/>
              <a:gd name="connsiteY298" fmla="*/ 1858058 h 2557868"/>
              <a:gd name="connsiteX299" fmla="*/ 2145935 w 3093908"/>
              <a:gd name="connsiteY299" fmla="*/ 1973559 h 2557868"/>
              <a:gd name="connsiteX300" fmla="*/ 2162642 w 3093908"/>
              <a:gd name="connsiteY300" fmla="*/ 2083411 h 2557868"/>
              <a:gd name="connsiteX301" fmla="*/ 2183990 w 3093908"/>
              <a:gd name="connsiteY301" fmla="*/ 2185730 h 2557868"/>
              <a:gd name="connsiteX302" fmla="*/ 2205647 w 3093908"/>
              <a:gd name="connsiteY302" fmla="*/ 2276750 h 2557868"/>
              <a:gd name="connsiteX303" fmla="*/ 2220498 w 3093908"/>
              <a:gd name="connsiteY303" fmla="*/ 2351450 h 2557868"/>
              <a:gd name="connsiteX304" fmla="*/ 2221212 w 3093908"/>
              <a:gd name="connsiteY304" fmla="*/ 2354889 h 2557868"/>
              <a:gd name="connsiteX305" fmla="*/ 2010605 w 3093908"/>
              <a:gd name="connsiteY305" fmla="*/ 2383922 h 2557868"/>
              <a:gd name="connsiteX306" fmla="*/ 2010112 w 3093908"/>
              <a:gd name="connsiteY306" fmla="*/ 2381580 h 2557868"/>
              <a:gd name="connsiteX307" fmla="*/ 1991858 w 3093908"/>
              <a:gd name="connsiteY307" fmla="*/ 2323202 h 2557868"/>
              <a:gd name="connsiteX308" fmla="*/ 1967107 w 3093908"/>
              <a:gd name="connsiteY308" fmla="*/ 2266707 h 2557868"/>
              <a:gd name="connsiteX309" fmla="*/ 1942046 w 3093908"/>
              <a:gd name="connsiteY309" fmla="*/ 2213978 h 2557868"/>
              <a:gd name="connsiteX310" fmla="*/ 1915748 w 3093908"/>
              <a:gd name="connsiteY310" fmla="*/ 2161249 h 2557868"/>
              <a:gd name="connsiteX311" fmla="*/ 1894091 w 3093908"/>
              <a:gd name="connsiteY311" fmla="*/ 2112914 h 2557868"/>
              <a:gd name="connsiteX312" fmla="*/ 1827881 w 3093908"/>
              <a:gd name="connsiteY312" fmla="*/ 1950333 h 2557868"/>
              <a:gd name="connsiteX313" fmla="*/ 1766622 w 3093908"/>
              <a:gd name="connsiteY313" fmla="*/ 1791519 h 2557868"/>
              <a:gd name="connsiteX314" fmla="*/ 1708456 w 3093908"/>
              <a:gd name="connsiteY314" fmla="*/ 1625799 h 2557868"/>
              <a:gd name="connsiteX315" fmla="*/ 1609142 w 3093908"/>
              <a:gd name="connsiteY315" fmla="*/ 1273017 h 2557868"/>
              <a:gd name="connsiteX316" fmla="*/ 1579131 w 3093908"/>
              <a:gd name="connsiteY316" fmla="*/ 1208361 h 2557868"/>
              <a:gd name="connsiteX317" fmla="*/ 1544479 w 3093908"/>
              <a:gd name="connsiteY317" fmla="*/ 1141823 h 2557868"/>
              <a:gd name="connsiteX318" fmla="*/ 1509518 w 3093908"/>
              <a:gd name="connsiteY318" fmla="*/ 1077794 h 2557868"/>
              <a:gd name="connsiteX319" fmla="*/ 1478269 w 3093908"/>
              <a:gd name="connsiteY319" fmla="*/ 1017533 h 2557868"/>
              <a:gd name="connsiteX320" fmla="*/ 1451662 w 3093908"/>
              <a:gd name="connsiteY320" fmla="*/ 923374 h 2557868"/>
              <a:gd name="connsiteX321" fmla="*/ 1468369 w 3093908"/>
              <a:gd name="connsiteY321" fmla="*/ 912075 h 2557868"/>
              <a:gd name="connsiteX322" fmla="*/ 1479816 w 3093908"/>
              <a:gd name="connsiteY322" fmla="*/ 926513 h 2557868"/>
              <a:gd name="connsiteX323" fmla="*/ 1499617 w 3093908"/>
              <a:gd name="connsiteY323" fmla="*/ 939695 h 2557868"/>
              <a:gd name="connsiteX324" fmla="*/ 1516324 w 3093908"/>
              <a:gd name="connsiteY324" fmla="*/ 951622 h 2557868"/>
              <a:gd name="connsiteX325" fmla="*/ 1534578 w 3093908"/>
              <a:gd name="connsiteY325" fmla="*/ 961665 h 2557868"/>
              <a:gd name="connsiteX326" fmla="*/ 1527772 w 3093908"/>
              <a:gd name="connsiteY326" fmla="*/ 977986 h 2557868"/>
              <a:gd name="connsiteX327" fmla="*/ 1577584 w 3093908"/>
              <a:gd name="connsiteY327" fmla="*/ 1011256 h 2557868"/>
              <a:gd name="connsiteX328" fmla="*/ 1610689 w 3093908"/>
              <a:gd name="connsiteY328" fmla="*/ 1011256 h 2557868"/>
              <a:gd name="connsiteX329" fmla="*/ 1653694 w 3093908"/>
              <a:gd name="connsiteY329" fmla="*/ 1009372 h 2557868"/>
              <a:gd name="connsiteX330" fmla="*/ 1703506 w 3093908"/>
              <a:gd name="connsiteY330" fmla="*/ 1006234 h 2557868"/>
              <a:gd name="connsiteX331" fmla="*/ 1754865 w 3093908"/>
              <a:gd name="connsiteY331" fmla="*/ 1006234 h 2557868"/>
              <a:gd name="connsiteX332" fmla="*/ 1806224 w 3093908"/>
              <a:gd name="connsiteY332" fmla="*/ 1006234 h 2557868"/>
              <a:gd name="connsiteX333" fmla="*/ 1854488 w 3093908"/>
              <a:gd name="connsiteY333" fmla="*/ 1006234 h 2557868"/>
              <a:gd name="connsiteX334" fmla="*/ 1897494 w 3093908"/>
              <a:gd name="connsiteY334" fmla="*/ 1011256 h 2557868"/>
              <a:gd name="connsiteX335" fmla="*/ 1930599 w 3093908"/>
              <a:gd name="connsiteY335" fmla="*/ 1014394 h 2557868"/>
              <a:gd name="connsiteX336" fmla="*/ 1953803 w 3093908"/>
              <a:gd name="connsiteY336" fmla="*/ 1021299 h 2557868"/>
              <a:gd name="connsiteX337" fmla="*/ 1978554 w 3093908"/>
              <a:gd name="connsiteY337" fmla="*/ 1036365 h 2557868"/>
              <a:gd name="connsiteX338" fmla="*/ 1993405 w 3093908"/>
              <a:gd name="connsiteY338" fmla="*/ 1054569 h 2557868"/>
              <a:gd name="connsiteX339" fmla="*/ 2001758 w 3093908"/>
              <a:gd name="connsiteY339" fmla="*/ 1069007 h 2557868"/>
              <a:gd name="connsiteX340" fmla="*/ 2008565 w 3093908"/>
              <a:gd name="connsiteY340" fmla="*/ 1087211 h 2557868"/>
              <a:gd name="connsiteX341" fmla="*/ 2016609 w 3093908"/>
              <a:gd name="connsiteY341" fmla="*/ 1107298 h 2557868"/>
              <a:gd name="connsiteX342" fmla="*/ 2029913 w 3093908"/>
              <a:gd name="connsiteY342" fmla="*/ 1130523 h 2557868"/>
              <a:gd name="connsiteX343" fmla="*/ 2039814 w 3093908"/>
              <a:gd name="connsiteY343" fmla="*/ 1140567 h 2557868"/>
              <a:gd name="connsiteX344" fmla="*/ 2053117 w 3093908"/>
              <a:gd name="connsiteY344" fmla="*/ 1143706 h 2557868"/>
              <a:gd name="connsiteX345" fmla="*/ 2068277 w 3093908"/>
              <a:gd name="connsiteY345" fmla="*/ 1145589 h 2557868"/>
              <a:gd name="connsiteX346" fmla="*/ 2084675 w 3093908"/>
              <a:gd name="connsiteY346" fmla="*/ 1148728 h 2557868"/>
              <a:gd name="connsiteX347" fmla="*/ 2101382 w 3093908"/>
              <a:gd name="connsiteY347" fmla="*/ 1151866 h 2557868"/>
              <a:gd name="connsiteX348" fmla="*/ 2117780 w 3093908"/>
              <a:gd name="connsiteY348" fmla="*/ 1185136 h 2557868"/>
              <a:gd name="connsiteX349" fmla="*/ 2127681 w 3093908"/>
              <a:gd name="connsiteY349" fmla="*/ 1188274 h 2557868"/>
              <a:gd name="connsiteX350" fmla="*/ 2149338 w 3093908"/>
              <a:gd name="connsiteY350" fmla="*/ 1188274 h 2557868"/>
              <a:gd name="connsiteX351" fmla="*/ 2177492 w 3093908"/>
              <a:gd name="connsiteY351" fmla="*/ 1192040 h 2557868"/>
              <a:gd name="connsiteX352" fmla="*/ 2207194 w 3093908"/>
              <a:gd name="connsiteY352" fmla="*/ 1192041 h 2557868"/>
              <a:gd name="connsiteX353" fmla="*/ 2235349 w 3093908"/>
              <a:gd name="connsiteY353" fmla="*/ 1193296 h 2557868"/>
              <a:gd name="connsiteX354" fmla="*/ 2258553 w 3093908"/>
              <a:gd name="connsiteY354" fmla="*/ 1195179 h 2557868"/>
              <a:gd name="connsiteX355" fmla="*/ 2287017 w 3093908"/>
              <a:gd name="connsiteY355" fmla="*/ 1203340 h 2557868"/>
              <a:gd name="connsiteX356" fmla="*/ 2321669 w 3093908"/>
              <a:gd name="connsiteY356" fmla="*/ 1213383 h 2557868"/>
              <a:gd name="connsiteX357" fmla="*/ 2356320 w 3093908"/>
              <a:gd name="connsiteY357" fmla="*/ 1221544 h 2557868"/>
              <a:gd name="connsiteX358" fmla="*/ 2389735 w 3093908"/>
              <a:gd name="connsiteY358" fmla="*/ 1229704 h 2557868"/>
              <a:gd name="connsiteX359" fmla="*/ 2417889 w 3093908"/>
              <a:gd name="connsiteY359" fmla="*/ 1234726 h 2557868"/>
              <a:gd name="connsiteX360" fmla="*/ 2450994 w 3093908"/>
              <a:gd name="connsiteY360" fmla="*/ 1236609 h 2557868"/>
              <a:gd name="connsiteX361" fmla="*/ 2487502 w 3093908"/>
              <a:gd name="connsiteY361" fmla="*/ 1236609 h 2557868"/>
              <a:gd name="connsiteX362" fmla="*/ 2525557 w 3093908"/>
              <a:gd name="connsiteY362" fmla="*/ 1234726 h 2557868"/>
              <a:gd name="connsiteX363" fmla="*/ 2560209 w 3093908"/>
              <a:gd name="connsiteY363" fmla="*/ 1234726 h 2557868"/>
              <a:gd name="connsiteX364" fmla="*/ 2591767 w 3093908"/>
              <a:gd name="connsiteY364" fmla="*/ 1239748 h 2557868"/>
              <a:gd name="connsiteX365" fmla="*/ 2600120 w 3093908"/>
              <a:gd name="connsiteY365" fmla="*/ 1221543 h 2557868"/>
              <a:gd name="connsiteX366" fmla="*/ 2613424 w 3093908"/>
              <a:gd name="connsiteY366" fmla="*/ 1208362 h 2557868"/>
              <a:gd name="connsiteX367" fmla="*/ 2626728 w 3093908"/>
              <a:gd name="connsiteY367" fmla="*/ 1193296 h 2557868"/>
              <a:gd name="connsiteX368" fmla="*/ 2634772 w 3093908"/>
              <a:gd name="connsiteY368" fmla="*/ 1180114 h 2557868"/>
              <a:gd name="connsiteX369" fmla="*/ 2643125 w 3093908"/>
              <a:gd name="connsiteY369" fmla="*/ 1161910 h 2557868"/>
              <a:gd name="connsiteX370" fmla="*/ 2644672 w 3093908"/>
              <a:gd name="connsiteY370" fmla="*/ 1143706 h 2557868"/>
              <a:gd name="connsiteX371" fmla="*/ 2643126 w 3093908"/>
              <a:gd name="connsiteY371" fmla="*/ 1130523 h 2557868"/>
              <a:gd name="connsiteX372" fmla="*/ 2643126 w 3093908"/>
              <a:gd name="connsiteY372" fmla="*/ 1115458 h 2557868"/>
              <a:gd name="connsiteX373" fmla="*/ 2644673 w 3093908"/>
              <a:gd name="connsiteY373" fmla="*/ 1097254 h 2557868"/>
              <a:gd name="connsiteX374" fmla="*/ 2651479 w 3093908"/>
              <a:gd name="connsiteY374" fmla="*/ 1070889 h 2557868"/>
              <a:gd name="connsiteX375" fmla="*/ 2669734 w 3093908"/>
              <a:gd name="connsiteY375" fmla="*/ 1031343 h 2557868"/>
              <a:gd name="connsiteX376" fmla="*/ 2691081 w 3093908"/>
              <a:gd name="connsiteY376" fmla="*/ 991168 h 2557868"/>
              <a:gd name="connsiteX377" fmla="*/ 2706241 w 3093908"/>
              <a:gd name="connsiteY377" fmla="*/ 951621 h 2557868"/>
              <a:gd name="connsiteX378" fmla="*/ 2712738 w 3093908"/>
              <a:gd name="connsiteY378" fmla="*/ 923374 h 2557868"/>
              <a:gd name="connsiteX379" fmla="*/ 2719545 w 3093908"/>
              <a:gd name="connsiteY379" fmla="*/ 888849 h 2557868"/>
              <a:gd name="connsiteX380" fmla="*/ 2722639 w 3093908"/>
              <a:gd name="connsiteY380" fmla="*/ 853697 h 2557868"/>
              <a:gd name="connsiteX381" fmla="*/ 2729446 w 3093908"/>
              <a:gd name="connsiteY381" fmla="*/ 820427 h 2557868"/>
              <a:gd name="connsiteX382" fmla="*/ 2735943 w 3093908"/>
              <a:gd name="connsiteY382" fmla="*/ 790924 h 2557868"/>
              <a:gd name="connsiteX383" fmla="*/ 2744297 w 3093908"/>
              <a:gd name="connsiteY383" fmla="*/ 765815 h 2557868"/>
              <a:gd name="connsiteX384" fmla="*/ 2757600 w 3093908"/>
              <a:gd name="connsiteY384" fmla="*/ 747611 h 2557868"/>
              <a:gd name="connsiteX385" fmla="*/ 2772451 w 3093908"/>
              <a:gd name="connsiteY385" fmla="*/ 728152 h 2557868"/>
              <a:gd name="connsiteX386" fmla="*/ 2782351 w 3093908"/>
              <a:gd name="connsiteY386" fmla="*/ 706181 h 2557868"/>
              <a:gd name="connsiteX387" fmla="*/ 2788849 w 3093908"/>
              <a:gd name="connsiteY387" fmla="*/ 677933 h 2557868"/>
              <a:gd name="connsiteX388" fmla="*/ 2788849 w 3093908"/>
              <a:gd name="connsiteY388" fmla="*/ 656591 h 2557868"/>
              <a:gd name="connsiteX389" fmla="*/ 2788849 w 3093908"/>
              <a:gd name="connsiteY389" fmla="*/ 638387 h 2557868"/>
              <a:gd name="connsiteX390" fmla="*/ 2787302 w 3093908"/>
              <a:gd name="connsiteY390" fmla="*/ 618299 h 2557868"/>
              <a:gd name="connsiteX391" fmla="*/ 2785754 w 3093908"/>
              <a:gd name="connsiteY391" fmla="*/ 598840 h 2557868"/>
              <a:gd name="connsiteX392" fmla="*/ 2788849 w 3093908"/>
              <a:gd name="connsiteY392" fmla="*/ 575614 h 2557868"/>
              <a:gd name="connsiteX393" fmla="*/ 2749247 w 3093908"/>
              <a:gd name="connsiteY393" fmla="*/ 540461 h 2557868"/>
              <a:gd name="connsiteX394" fmla="*/ 2709335 w 3093908"/>
              <a:gd name="connsiteY394" fmla="*/ 502798 h 2557868"/>
              <a:gd name="connsiteX395" fmla="*/ 2676230 w 3093908"/>
              <a:gd name="connsiteY395" fmla="*/ 461368 h 2557868"/>
              <a:gd name="connsiteX396" fmla="*/ 2648076 w 3093908"/>
              <a:gd name="connsiteY396" fmla="*/ 414916 h 2557868"/>
              <a:gd name="connsiteX397" fmla="*/ 2624872 w 3093908"/>
              <a:gd name="connsiteY397" fmla="*/ 361559 h 2557868"/>
              <a:gd name="connsiteX398" fmla="*/ 2598573 w 3093908"/>
              <a:gd name="connsiteY398" fmla="*/ 275561 h 2557868"/>
              <a:gd name="connsiteX399" fmla="*/ 2619921 w 3093908"/>
              <a:gd name="connsiteY399" fmla="*/ 260496 h 2557868"/>
              <a:gd name="connsiteX400" fmla="*/ 2644673 w 3093908"/>
              <a:gd name="connsiteY400" fmla="*/ 254219 h 2557868"/>
              <a:gd name="connsiteX401" fmla="*/ 2673137 w 3093908"/>
              <a:gd name="connsiteY401" fmla="*/ 241036 h 2557868"/>
              <a:gd name="connsiteX402" fmla="*/ 1148920 w 3093908"/>
              <a:gd name="connsiteY402" fmla="*/ 0 h 2557868"/>
              <a:gd name="connsiteX403" fmla="*/ 1238794 w 3093908"/>
              <a:gd name="connsiteY403" fmla="*/ 28794 h 2557868"/>
              <a:gd name="connsiteX404" fmla="*/ 1257447 w 3093908"/>
              <a:gd name="connsiteY404" fmla="*/ 42343 h 2557868"/>
              <a:gd name="connsiteX405" fmla="*/ 1267621 w 3093908"/>
              <a:gd name="connsiteY405" fmla="*/ 62668 h 2557868"/>
              <a:gd name="connsiteX406" fmla="*/ 1276100 w 3093908"/>
              <a:gd name="connsiteY406" fmla="*/ 81299 h 2557868"/>
              <a:gd name="connsiteX407" fmla="*/ 1286274 w 3093908"/>
              <a:gd name="connsiteY407" fmla="*/ 103318 h 2557868"/>
              <a:gd name="connsiteX408" fmla="*/ 1294753 w 3093908"/>
              <a:gd name="connsiteY408" fmla="*/ 123643 h 2557868"/>
              <a:gd name="connsiteX409" fmla="*/ 1350712 w 3093908"/>
              <a:gd name="connsiteY409" fmla="*/ 155824 h 2557868"/>
              <a:gd name="connsiteX410" fmla="*/ 1371061 w 3093908"/>
              <a:gd name="connsiteY410" fmla="*/ 176149 h 2557868"/>
              <a:gd name="connsiteX411" fmla="*/ 1393105 w 3093908"/>
              <a:gd name="connsiteY411" fmla="*/ 204942 h 2557868"/>
              <a:gd name="connsiteX412" fmla="*/ 1413454 w 3093908"/>
              <a:gd name="connsiteY412" fmla="*/ 237123 h 2557868"/>
              <a:gd name="connsiteX413" fmla="*/ 1428715 w 3093908"/>
              <a:gd name="connsiteY413" fmla="*/ 270998 h 2557868"/>
              <a:gd name="connsiteX414" fmla="*/ 1442281 w 3093908"/>
              <a:gd name="connsiteY414" fmla="*/ 296404 h 2557868"/>
              <a:gd name="connsiteX415" fmla="*/ 1442281 w 3093908"/>
              <a:gd name="connsiteY415" fmla="*/ 379397 h 2557868"/>
              <a:gd name="connsiteX416" fmla="*/ 1447368 w 3093908"/>
              <a:gd name="connsiteY416" fmla="*/ 406497 h 2557868"/>
              <a:gd name="connsiteX417" fmla="*/ 1457543 w 3093908"/>
              <a:gd name="connsiteY417" fmla="*/ 425129 h 2557868"/>
              <a:gd name="connsiteX418" fmla="*/ 1466021 w 3093908"/>
              <a:gd name="connsiteY418" fmla="*/ 443760 h 2557868"/>
              <a:gd name="connsiteX419" fmla="*/ 1472804 w 3093908"/>
              <a:gd name="connsiteY419" fmla="*/ 460697 h 2557868"/>
              <a:gd name="connsiteX420" fmla="*/ 1479587 w 3093908"/>
              <a:gd name="connsiteY420" fmla="*/ 475941 h 2557868"/>
              <a:gd name="connsiteX421" fmla="*/ 1482979 w 3093908"/>
              <a:gd name="connsiteY421" fmla="*/ 494572 h 2557868"/>
              <a:gd name="connsiteX422" fmla="*/ 1482979 w 3093908"/>
              <a:gd name="connsiteY422" fmla="*/ 516590 h 2557868"/>
              <a:gd name="connsiteX423" fmla="*/ 1481283 w 3093908"/>
              <a:gd name="connsiteY423" fmla="*/ 543690 h 2557868"/>
              <a:gd name="connsiteX424" fmla="*/ 1474500 w 3093908"/>
              <a:gd name="connsiteY424" fmla="*/ 580952 h 2557868"/>
              <a:gd name="connsiteX425" fmla="*/ 1467717 w 3093908"/>
              <a:gd name="connsiteY425" fmla="*/ 618215 h 2557868"/>
              <a:gd name="connsiteX426" fmla="*/ 1467717 w 3093908"/>
              <a:gd name="connsiteY426" fmla="*/ 652089 h 2557868"/>
              <a:gd name="connsiteX427" fmla="*/ 1467717 w 3093908"/>
              <a:gd name="connsiteY427" fmla="*/ 677495 h 2557868"/>
              <a:gd name="connsiteX428" fmla="*/ 1469413 w 3093908"/>
              <a:gd name="connsiteY428" fmla="*/ 699514 h 2557868"/>
              <a:gd name="connsiteX429" fmla="*/ 1469413 w 3093908"/>
              <a:gd name="connsiteY429" fmla="*/ 721533 h 2557868"/>
              <a:gd name="connsiteX430" fmla="*/ 1466021 w 3093908"/>
              <a:gd name="connsiteY430" fmla="*/ 740164 h 2557868"/>
              <a:gd name="connsiteX431" fmla="*/ 1457543 w 3093908"/>
              <a:gd name="connsiteY431" fmla="*/ 758795 h 2557868"/>
              <a:gd name="connsiteX432" fmla="*/ 1437194 w 3093908"/>
              <a:gd name="connsiteY432" fmla="*/ 779120 h 2557868"/>
              <a:gd name="connsiteX433" fmla="*/ 1406671 w 3093908"/>
              <a:gd name="connsiteY433" fmla="*/ 802832 h 2557868"/>
              <a:gd name="connsiteX434" fmla="*/ 1406671 w 3093908"/>
              <a:gd name="connsiteY434" fmla="*/ 860419 h 2557868"/>
              <a:gd name="connsiteX435" fmla="*/ 1420237 w 3093908"/>
              <a:gd name="connsiteY435" fmla="*/ 863807 h 2557868"/>
              <a:gd name="connsiteX436" fmla="*/ 1423628 w 3093908"/>
              <a:gd name="connsiteY436" fmla="*/ 870582 h 2557868"/>
              <a:gd name="connsiteX437" fmla="*/ 1423628 w 3093908"/>
              <a:gd name="connsiteY437" fmla="*/ 882438 h 2557868"/>
              <a:gd name="connsiteX438" fmla="*/ 1423628 w 3093908"/>
              <a:gd name="connsiteY438" fmla="*/ 897682 h 2557868"/>
              <a:gd name="connsiteX439" fmla="*/ 1410062 w 3093908"/>
              <a:gd name="connsiteY439" fmla="*/ 912925 h 2557868"/>
              <a:gd name="connsiteX440" fmla="*/ 1401584 w 3093908"/>
              <a:gd name="connsiteY440" fmla="*/ 926475 h 2557868"/>
              <a:gd name="connsiteX441" fmla="*/ 1388018 w 3093908"/>
              <a:gd name="connsiteY441" fmla="*/ 938332 h 2557868"/>
              <a:gd name="connsiteX442" fmla="*/ 1372756 w 3093908"/>
              <a:gd name="connsiteY442" fmla="*/ 948494 h 2557868"/>
              <a:gd name="connsiteX443" fmla="*/ 1345625 w 3093908"/>
              <a:gd name="connsiteY443" fmla="*/ 934944 h 2557868"/>
              <a:gd name="connsiteX444" fmla="*/ 1308319 w 3093908"/>
              <a:gd name="connsiteY444" fmla="*/ 923088 h 2557868"/>
              <a:gd name="connsiteX445" fmla="*/ 1264230 w 3093908"/>
              <a:gd name="connsiteY445" fmla="*/ 912925 h 2557868"/>
              <a:gd name="connsiteX446" fmla="*/ 1216749 w 3093908"/>
              <a:gd name="connsiteY446" fmla="*/ 901069 h 2557868"/>
              <a:gd name="connsiteX447" fmla="*/ 1169269 w 3093908"/>
              <a:gd name="connsiteY447" fmla="*/ 890907 h 2557868"/>
              <a:gd name="connsiteX448" fmla="*/ 1123484 w 3093908"/>
              <a:gd name="connsiteY448" fmla="*/ 879050 h 2557868"/>
              <a:gd name="connsiteX449" fmla="*/ 1079395 w 3093908"/>
              <a:gd name="connsiteY449" fmla="*/ 867194 h 2557868"/>
              <a:gd name="connsiteX450" fmla="*/ 1043785 w 3093908"/>
              <a:gd name="connsiteY450" fmla="*/ 851951 h 2557868"/>
              <a:gd name="connsiteX451" fmla="*/ 1014957 w 3093908"/>
              <a:gd name="connsiteY451" fmla="*/ 836707 h 2557868"/>
              <a:gd name="connsiteX452" fmla="*/ 999696 w 3093908"/>
              <a:gd name="connsiteY452" fmla="*/ 814688 h 2557868"/>
              <a:gd name="connsiteX453" fmla="*/ 996304 w 3093908"/>
              <a:gd name="connsiteY453" fmla="*/ 802832 h 2557868"/>
              <a:gd name="connsiteX454" fmla="*/ 996304 w 3093908"/>
              <a:gd name="connsiteY454" fmla="*/ 787588 h 2557868"/>
              <a:gd name="connsiteX455" fmla="*/ 996304 w 3093908"/>
              <a:gd name="connsiteY455" fmla="*/ 774039 h 2557868"/>
              <a:gd name="connsiteX456" fmla="*/ 992913 w 3093908"/>
              <a:gd name="connsiteY456" fmla="*/ 763876 h 2557868"/>
              <a:gd name="connsiteX457" fmla="*/ 970868 w 3093908"/>
              <a:gd name="connsiteY457" fmla="*/ 730002 h 2557868"/>
              <a:gd name="connsiteX458" fmla="*/ 938650 w 3093908"/>
              <a:gd name="connsiteY458" fmla="*/ 696127 h 2557868"/>
              <a:gd name="connsiteX459" fmla="*/ 903039 w 3093908"/>
              <a:gd name="connsiteY459" fmla="*/ 660558 h 2557868"/>
              <a:gd name="connsiteX460" fmla="*/ 865733 w 3093908"/>
              <a:gd name="connsiteY460" fmla="*/ 628377 h 2557868"/>
              <a:gd name="connsiteX461" fmla="*/ 836906 w 3093908"/>
              <a:gd name="connsiteY461" fmla="*/ 596196 h 2557868"/>
              <a:gd name="connsiteX462" fmla="*/ 813166 w 3093908"/>
              <a:gd name="connsiteY462" fmla="*/ 562321 h 2557868"/>
              <a:gd name="connsiteX463" fmla="*/ 796208 w 3093908"/>
              <a:gd name="connsiteY463" fmla="*/ 519978 h 2557868"/>
              <a:gd name="connsiteX464" fmla="*/ 782642 w 3093908"/>
              <a:gd name="connsiteY464" fmla="*/ 472553 h 2557868"/>
              <a:gd name="connsiteX465" fmla="*/ 775860 w 3093908"/>
              <a:gd name="connsiteY465" fmla="*/ 420047 h 2557868"/>
              <a:gd name="connsiteX466" fmla="*/ 775860 w 3093908"/>
              <a:gd name="connsiteY466" fmla="*/ 365847 h 2557868"/>
              <a:gd name="connsiteX467" fmla="*/ 782642 w 3093908"/>
              <a:gd name="connsiteY467" fmla="*/ 316729 h 2557868"/>
              <a:gd name="connsiteX468" fmla="*/ 794513 w 3093908"/>
              <a:gd name="connsiteY468" fmla="*/ 267611 h 2557868"/>
              <a:gd name="connsiteX469" fmla="*/ 809774 w 3093908"/>
              <a:gd name="connsiteY469" fmla="*/ 228655 h 2557868"/>
              <a:gd name="connsiteX470" fmla="*/ 831819 w 3093908"/>
              <a:gd name="connsiteY470" fmla="*/ 196474 h 2557868"/>
              <a:gd name="connsiteX471" fmla="*/ 819949 w 3093908"/>
              <a:gd name="connsiteY471" fmla="*/ 177843 h 2557868"/>
              <a:gd name="connsiteX472" fmla="*/ 826731 w 3093908"/>
              <a:gd name="connsiteY472" fmla="*/ 177842 h 2557868"/>
              <a:gd name="connsiteX473" fmla="*/ 841993 w 3093908"/>
              <a:gd name="connsiteY473" fmla="*/ 171067 h 2557868"/>
              <a:gd name="connsiteX474" fmla="*/ 852167 w 3093908"/>
              <a:gd name="connsiteY474" fmla="*/ 157517 h 2557868"/>
              <a:gd name="connsiteX475" fmla="*/ 862342 w 3093908"/>
              <a:gd name="connsiteY475" fmla="*/ 142274 h 2557868"/>
              <a:gd name="connsiteX476" fmla="*/ 870821 w 3093908"/>
              <a:gd name="connsiteY476" fmla="*/ 130418 h 2557868"/>
              <a:gd name="connsiteX477" fmla="*/ 880995 w 3093908"/>
              <a:gd name="connsiteY477" fmla="*/ 118562 h 2557868"/>
              <a:gd name="connsiteX478" fmla="*/ 916605 w 3093908"/>
              <a:gd name="connsiteY478" fmla="*/ 99931 h 2557868"/>
              <a:gd name="connsiteX479" fmla="*/ 952215 w 3093908"/>
              <a:gd name="connsiteY479" fmla="*/ 86381 h 2557868"/>
              <a:gd name="connsiteX480" fmla="*/ 989521 w 3093908"/>
              <a:gd name="connsiteY480" fmla="*/ 67749 h 2557868"/>
              <a:gd name="connsiteX481" fmla="*/ 992913 w 3093908"/>
              <a:gd name="connsiteY481" fmla="*/ 67749 h 2557868"/>
              <a:gd name="connsiteX482" fmla="*/ 999696 w 3093908"/>
              <a:gd name="connsiteY482" fmla="*/ 40650 h 2557868"/>
              <a:gd name="connsiteX483" fmla="*/ 1014957 w 3093908"/>
              <a:gd name="connsiteY483" fmla="*/ 42343 h 2557868"/>
              <a:gd name="connsiteX484" fmla="*/ 1026827 w 3093908"/>
              <a:gd name="connsiteY484" fmla="*/ 44037 h 2557868"/>
              <a:gd name="connsiteX485" fmla="*/ 1037002 w 3093908"/>
              <a:gd name="connsiteY485" fmla="*/ 45731 h 2557868"/>
              <a:gd name="connsiteX486" fmla="*/ 1050568 w 3093908"/>
              <a:gd name="connsiteY486" fmla="*/ 50812 h 2557868"/>
              <a:gd name="connsiteX487" fmla="*/ 1052263 w 3093908"/>
              <a:gd name="connsiteY487" fmla="*/ 42343 h 2557868"/>
              <a:gd name="connsiteX488" fmla="*/ 1055655 w 3093908"/>
              <a:gd name="connsiteY488" fmla="*/ 35568 h 2557868"/>
              <a:gd name="connsiteX489" fmla="*/ 1057351 w 3093908"/>
              <a:gd name="connsiteY489" fmla="*/ 30487 h 2557868"/>
              <a:gd name="connsiteX490" fmla="*/ 1060742 w 3093908"/>
              <a:gd name="connsiteY490" fmla="*/ 28793 h 2557868"/>
              <a:gd name="connsiteX491" fmla="*/ 1065829 w 3093908"/>
              <a:gd name="connsiteY491" fmla="*/ 27100 h 2557868"/>
              <a:gd name="connsiteX492" fmla="*/ 1072612 w 3093908"/>
              <a:gd name="connsiteY492" fmla="*/ 25406 h 2557868"/>
              <a:gd name="connsiteX493" fmla="*/ 1082786 w 3093908"/>
              <a:gd name="connsiteY493" fmla="*/ 22018 h 2557868"/>
              <a:gd name="connsiteX494" fmla="*/ 1104831 w 3093908"/>
              <a:gd name="connsiteY494" fmla="*/ 15243 h 2557868"/>
              <a:gd name="connsiteX495" fmla="*/ 1126875 w 3093908"/>
              <a:gd name="connsiteY495" fmla="*/ 8469 h 255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Lst>
            <a:rect l="l" t="t" r="r" b="b"/>
            <a:pathLst>
              <a:path w="3093908" h="2557868">
                <a:moveTo>
                  <a:pt x="1380104" y="960640"/>
                </a:moveTo>
                <a:lnTo>
                  <a:pt x="1404926" y="974839"/>
                </a:lnTo>
                <a:lnTo>
                  <a:pt x="1419110" y="987262"/>
                </a:lnTo>
                <a:lnTo>
                  <a:pt x="1426202" y="994361"/>
                </a:lnTo>
                <a:lnTo>
                  <a:pt x="1426202" y="997911"/>
                </a:lnTo>
                <a:lnTo>
                  <a:pt x="1419110" y="1026307"/>
                </a:lnTo>
                <a:lnTo>
                  <a:pt x="1417337" y="1045830"/>
                </a:lnTo>
                <a:lnTo>
                  <a:pt x="1413791" y="1058253"/>
                </a:lnTo>
                <a:lnTo>
                  <a:pt x="1413791" y="1065352"/>
                </a:lnTo>
                <a:lnTo>
                  <a:pt x="1413791" y="1067128"/>
                </a:lnTo>
                <a:lnTo>
                  <a:pt x="1420883" y="1090200"/>
                </a:lnTo>
                <a:lnTo>
                  <a:pt x="1427975" y="1120371"/>
                </a:lnTo>
                <a:lnTo>
                  <a:pt x="1442159" y="1143443"/>
                </a:lnTo>
                <a:lnTo>
                  <a:pt x="1452797" y="1161191"/>
                </a:lnTo>
                <a:lnTo>
                  <a:pt x="1461662" y="1175389"/>
                </a:lnTo>
                <a:lnTo>
                  <a:pt x="1466982" y="1177164"/>
                </a:lnTo>
                <a:lnTo>
                  <a:pt x="1491804" y="1205561"/>
                </a:lnTo>
                <a:lnTo>
                  <a:pt x="1507761" y="1223308"/>
                </a:lnTo>
                <a:lnTo>
                  <a:pt x="1518399" y="1237507"/>
                </a:lnTo>
                <a:lnTo>
                  <a:pt x="1520172" y="1241056"/>
                </a:lnTo>
                <a:lnTo>
                  <a:pt x="1543221" y="1290751"/>
                </a:lnTo>
                <a:lnTo>
                  <a:pt x="1566271" y="1342219"/>
                </a:lnTo>
                <a:lnTo>
                  <a:pt x="1589320" y="1395463"/>
                </a:lnTo>
                <a:lnTo>
                  <a:pt x="1608823" y="1448707"/>
                </a:lnTo>
                <a:lnTo>
                  <a:pt x="1628326" y="1501950"/>
                </a:lnTo>
                <a:lnTo>
                  <a:pt x="1646057" y="1551644"/>
                </a:lnTo>
                <a:lnTo>
                  <a:pt x="1662014" y="1597789"/>
                </a:lnTo>
                <a:lnTo>
                  <a:pt x="1676198" y="1638609"/>
                </a:lnTo>
                <a:lnTo>
                  <a:pt x="1685063" y="1674105"/>
                </a:lnTo>
                <a:lnTo>
                  <a:pt x="1693928" y="1698952"/>
                </a:lnTo>
                <a:lnTo>
                  <a:pt x="1699247" y="1714925"/>
                </a:lnTo>
                <a:lnTo>
                  <a:pt x="1701020" y="1722024"/>
                </a:lnTo>
                <a:lnTo>
                  <a:pt x="1715204" y="1762844"/>
                </a:lnTo>
                <a:lnTo>
                  <a:pt x="1725842" y="1814313"/>
                </a:lnTo>
                <a:lnTo>
                  <a:pt x="1740026" y="1871106"/>
                </a:lnTo>
                <a:lnTo>
                  <a:pt x="1752438" y="1933224"/>
                </a:lnTo>
                <a:lnTo>
                  <a:pt x="1763076" y="2000666"/>
                </a:lnTo>
                <a:lnTo>
                  <a:pt x="1775487" y="2066333"/>
                </a:lnTo>
                <a:lnTo>
                  <a:pt x="1784352" y="2135550"/>
                </a:lnTo>
                <a:lnTo>
                  <a:pt x="1793217" y="2199442"/>
                </a:lnTo>
                <a:lnTo>
                  <a:pt x="1802082" y="2265109"/>
                </a:lnTo>
                <a:lnTo>
                  <a:pt x="1810947" y="2321902"/>
                </a:lnTo>
                <a:lnTo>
                  <a:pt x="1816266" y="2371596"/>
                </a:lnTo>
                <a:lnTo>
                  <a:pt x="1822384" y="2409869"/>
                </a:lnTo>
                <a:lnTo>
                  <a:pt x="1568614" y="2444853"/>
                </a:lnTo>
                <a:lnTo>
                  <a:pt x="1560952" y="2376921"/>
                </a:lnTo>
                <a:lnTo>
                  <a:pt x="1550313" y="2218965"/>
                </a:lnTo>
                <a:lnTo>
                  <a:pt x="1544994" y="2146198"/>
                </a:lnTo>
                <a:lnTo>
                  <a:pt x="1537902" y="2078757"/>
                </a:lnTo>
                <a:lnTo>
                  <a:pt x="1534356" y="2018414"/>
                </a:lnTo>
                <a:lnTo>
                  <a:pt x="1527264" y="1963395"/>
                </a:lnTo>
                <a:lnTo>
                  <a:pt x="1521945" y="1919025"/>
                </a:lnTo>
                <a:lnTo>
                  <a:pt x="1518399" y="1885305"/>
                </a:lnTo>
                <a:lnTo>
                  <a:pt x="1514853" y="1864007"/>
                </a:lnTo>
                <a:lnTo>
                  <a:pt x="1514853" y="1855133"/>
                </a:lnTo>
                <a:lnTo>
                  <a:pt x="1507761" y="1817863"/>
                </a:lnTo>
                <a:lnTo>
                  <a:pt x="1500669" y="1778817"/>
                </a:lnTo>
                <a:lnTo>
                  <a:pt x="1491804" y="1739772"/>
                </a:lnTo>
                <a:lnTo>
                  <a:pt x="1482939" y="1706051"/>
                </a:lnTo>
                <a:lnTo>
                  <a:pt x="1474074" y="1674105"/>
                </a:lnTo>
                <a:lnTo>
                  <a:pt x="1466982" y="1651033"/>
                </a:lnTo>
                <a:lnTo>
                  <a:pt x="1461662" y="1635059"/>
                </a:lnTo>
                <a:lnTo>
                  <a:pt x="1461662" y="1627960"/>
                </a:lnTo>
                <a:lnTo>
                  <a:pt x="1410245" y="1471779"/>
                </a:lnTo>
                <a:lnTo>
                  <a:pt x="1360601" y="1331571"/>
                </a:lnTo>
                <a:lnTo>
                  <a:pt x="1349962" y="1297850"/>
                </a:lnTo>
                <a:lnTo>
                  <a:pt x="1342870" y="1260579"/>
                </a:lnTo>
                <a:lnTo>
                  <a:pt x="1341097" y="1223309"/>
                </a:lnTo>
                <a:lnTo>
                  <a:pt x="1339324" y="1189588"/>
                </a:lnTo>
                <a:lnTo>
                  <a:pt x="1341097" y="1157641"/>
                </a:lnTo>
                <a:lnTo>
                  <a:pt x="1342870" y="1131020"/>
                </a:lnTo>
                <a:lnTo>
                  <a:pt x="1342870" y="1115047"/>
                </a:lnTo>
                <a:lnTo>
                  <a:pt x="1344643" y="1107948"/>
                </a:lnTo>
                <a:lnTo>
                  <a:pt x="1325140" y="1090200"/>
                </a:lnTo>
                <a:lnTo>
                  <a:pt x="1303864" y="1072451"/>
                </a:lnTo>
                <a:lnTo>
                  <a:pt x="1286134" y="1052929"/>
                </a:lnTo>
                <a:lnTo>
                  <a:pt x="1271949" y="1040506"/>
                </a:lnTo>
                <a:lnTo>
                  <a:pt x="1261312" y="1029857"/>
                </a:lnTo>
                <a:lnTo>
                  <a:pt x="1257765" y="1026307"/>
                </a:lnTo>
                <a:lnTo>
                  <a:pt x="1273723" y="1003235"/>
                </a:lnTo>
                <a:lnTo>
                  <a:pt x="1287907" y="983712"/>
                </a:lnTo>
                <a:lnTo>
                  <a:pt x="1294999" y="978388"/>
                </a:lnTo>
                <a:lnTo>
                  <a:pt x="1300318" y="973064"/>
                </a:lnTo>
                <a:lnTo>
                  <a:pt x="1328686" y="974838"/>
                </a:lnTo>
                <a:lnTo>
                  <a:pt x="1351735" y="973063"/>
                </a:lnTo>
                <a:lnTo>
                  <a:pt x="1365920" y="971289"/>
                </a:lnTo>
                <a:lnTo>
                  <a:pt x="1374785" y="965965"/>
                </a:lnTo>
                <a:lnTo>
                  <a:pt x="1380104" y="964190"/>
                </a:lnTo>
                <a:close/>
                <a:moveTo>
                  <a:pt x="992526" y="897010"/>
                </a:moveTo>
                <a:cubicBezTo>
                  <a:pt x="995929" y="908936"/>
                  <a:pt x="999023" y="921491"/>
                  <a:pt x="1002426" y="933418"/>
                </a:cubicBezTo>
                <a:cubicBezTo>
                  <a:pt x="1007995" y="944716"/>
                  <a:pt x="1013564" y="956643"/>
                  <a:pt x="1019133" y="967943"/>
                </a:cubicBezTo>
                <a:cubicBezTo>
                  <a:pt x="1026249" y="978614"/>
                  <a:pt x="1033675" y="988657"/>
                  <a:pt x="1040791" y="999329"/>
                </a:cubicBezTo>
                <a:lnTo>
                  <a:pt x="1062139" y="1031343"/>
                </a:lnTo>
                <a:lnTo>
                  <a:pt x="1080393" y="1060846"/>
                </a:lnTo>
                <a:lnTo>
                  <a:pt x="1116901" y="1130523"/>
                </a:lnTo>
                <a:cubicBezTo>
                  <a:pt x="1128039" y="1155632"/>
                  <a:pt x="1138867" y="1181369"/>
                  <a:pt x="1150006" y="1206478"/>
                </a:cubicBezTo>
                <a:cubicBezTo>
                  <a:pt x="1159906" y="1232215"/>
                  <a:pt x="1170116" y="1257324"/>
                  <a:pt x="1180017" y="1283061"/>
                </a:cubicBezTo>
                <a:lnTo>
                  <a:pt x="1218072" y="1407351"/>
                </a:lnTo>
                <a:cubicBezTo>
                  <a:pt x="1229519" y="1450664"/>
                  <a:pt x="1241276" y="1493349"/>
                  <a:pt x="1252723" y="1536662"/>
                </a:cubicBezTo>
                <a:cubicBezTo>
                  <a:pt x="1262005" y="1579347"/>
                  <a:pt x="1271596" y="1622660"/>
                  <a:pt x="1280878" y="1665346"/>
                </a:cubicBezTo>
                <a:cubicBezTo>
                  <a:pt x="1289231" y="1709914"/>
                  <a:pt x="1297585" y="1753855"/>
                  <a:pt x="1305939" y="1798424"/>
                </a:cubicBezTo>
                <a:cubicBezTo>
                  <a:pt x="1315220" y="1844247"/>
                  <a:pt x="1324811" y="1890071"/>
                  <a:pt x="1334093" y="1935896"/>
                </a:cubicBezTo>
                <a:cubicBezTo>
                  <a:pt x="1343994" y="1982347"/>
                  <a:pt x="1353894" y="2028171"/>
                  <a:pt x="1363795" y="2074623"/>
                </a:cubicBezTo>
                <a:cubicBezTo>
                  <a:pt x="1370292" y="2102243"/>
                  <a:pt x="1377099" y="2129863"/>
                  <a:pt x="1383596" y="2157482"/>
                </a:cubicBezTo>
                <a:cubicBezTo>
                  <a:pt x="1390402" y="2185730"/>
                  <a:pt x="1396900" y="2213978"/>
                  <a:pt x="1403706" y="2242225"/>
                </a:cubicBezTo>
                <a:cubicBezTo>
                  <a:pt x="1408656" y="2271101"/>
                  <a:pt x="1413607" y="2299348"/>
                  <a:pt x="1418557" y="2328224"/>
                </a:cubicBezTo>
                <a:cubicBezTo>
                  <a:pt x="1422888" y="2357727"/>
                  <a:pt x="1427529" y="2386602"/>
                  <a:pt x="1431861" y="2416106"/>
                </a:cubicBezTo>
                <a:lnTo>
                  <a:pt x="1436794" y="2463025"/>
                </a:lnTo>
                <a:lnTo>
                  <a:pt x="748798" y="2557868"/>
                </a:lnTo>
                <a:lnTo>
                  <a:pt x="745632" y="2527213"/>
                </a:lnTo>
                <a:cubicBezTo>
                  <a:pt x="746869" y="2505243"/>
                  <a:pt x="747798" y="2482645"/>
                  <a:pt x="749035" y="2460674"/>
                </a:cubicBezTo>
                <a:cubicBezTo>
                  <a:pt x="750273" y="2436193"/>
                  <a:pt x="751201" y="2412339"/>
                  <a:pt x="752438" y="2387858"/>
                </a:cubicBezTo>
                <a:cubicBezTo>
                  <a:pt x="753985" y="2362749"/>
                  <a:pt x="755842" y="2338268"/>
                  <a:pt x="757389" y="2313159"/>
                </a:cubicBezTo>
                <a:cubicBezTo>
                  <a:pt x="758008" y="2287422"/>
                  <a:pt x="758317" y="2261057"/>
                  <a:pt x="758936" y="2235321"/>
                </a:cubicBezTo>
                <a:cubicBezTo>
                  <a:pt x="758317" y="2210839"/>
                  <a:pt x="758007" y="2186985"/>
                  <a:pt x="757389" y="2162505"/>
                </a:cubicBezTo>
                <a:lnTo>
                  <a:pt x="749035" y="2096593"/>
                </a:lnTo>
                <a:cubicBezTo>
                  <a:pt x="742847" y="2030682"/>
                  <a:pt x="736969" y="1965399"/>
                  <a:pt x="730781" y="1899487"/>
                </a:cubicBezTo>
                <a:cubicBezTo>
                  <a:pt x="729543" y="1910159"/>
                  <a:pt x="728615" y="1920202"/>
                  <a:pt x="727378" y="1930873"/>
                </a:cubicBezTo>
                <a:lnTo>
                  <a:pt x="715930" y="1954099"/>
                </a:lnTo>
                <a:cubicBezTo>
                  <a:pt x="712527" y="1960376"/>
                  <a:pt x="709433" y="1967282"/>
                  <a:pt x="706030" y="1973559"/>
                </a:cubicBezTo>
                <a:lnTo>
                  <a:pt x="697676" y="1990507"/>
                </a:lnTo>
                <a:cubicBezTo>
                  <a:pt x="696129" y="1996785"/>
                  <a:pt x="694273" y="2002434"/>
                  <a:pt x="692726" y="2008711"/>
                </a:cubicBezTo>
                <a:cubicBezTo>
                  <a:pt x="692417" y="2014361"/>
                  <a:pt x="692107" y="2019383"/>
                  <a:pt x="691798" y="2025032"/>
                </a:cubicBezTo>
                <a:lnTo>
                  <a:pt x="685920" y="2036959"/>
                </a:lnTo>
                <a:cubicBezTo>
                  <a:pt x="682516" y="2043864"/>
                  <a:pt x="679422" y="2051397"/>
                  <a:pt x="676019" y="2058302"/>
                </a:cubicBezTo>
                <a:lnTo>
                  <a:pt x="664571" y="2083411"/>
                </a:lnTo>
                <a:cubicBezTo>
                  <a:pt x="662406" y="2092827"/>
                  <a:pt x="659931" y="2101615"/>
                  <a:pt x="657765" y="2111031"/>
                </a:cubicBezTo>
                <a:lnTo>
                  <a:pt x="651268" y="2141161"/>
                </a:lnTo>
                <a:cubicBezTo>
                  <a:pt x="650030" y="2148694"/>
                  <a:pt x="649102" y="2156855"/>
                  <a:pt x="647864" y="2164388"/>
                </a:cubicBezTo>
                <a:cubicBezTo>
                  <a:pt x="647246" y="2170665"/>
                  <a:pt x="646936" y="2176314"/>
                  <a:pt x="646317" y="2182592"/>
                </a:cubicBezTo>
                <a:cubicBezTo>
                  <a:pt x="645080" y="2184475"/>
                  <a:pt x="644151" y="2186985"/>
                  <a:pt x="642914" y="2188869"/>
                </a:cubicBezTo>
                <a:lnTo>
                  <a:pt x="609809" y="2220883"/>
                </a:lnTo>
                <a:lnTo>
                  <a:pt x="578251" y="2247247"/>
                </a:lnTo>
                <a:lnTo>
                  <a:pt x="548550" y="2271729"/>
                </a:lnTo>
                <a:cubicBezTo>
                  <a:pt x="538649" y="2279261"/>
                  <a:pt x="528440" y="2286166"/>
                  <a:pt x="518539" y="2293699"/>
                </a:cubicBezTo>
                <a:lnTo>
                  <a:pt x="482340" y="2313158"/>
                </a:lnTo>
                <a:lnTo>
                  <a:pt x="437479" y="2330107"/>
                </a:lnTo>
                <a:lnTo>
                  <a:pt x="400971" y="2336384"/>
                </a:lnTo>
                <a:lnTo>
                  <a:pt x="369413" y="2331362"/>
                </a:lnTo>
                <a:lnTo>
                  <a:pt x="338164" y="2321947"/>
                </a:lnTo>
                <a:lnTo>
                  <a:pt x="311557" y="2301859"/>
                </a:lnTo>
                <a:cubicBezTo>
                  <a:pt x="302584" y="2294954"/>
                  <a:pt x="293921" y="2287422"/>
                  <a:pt x="284949" y="2280517"/>
                </a:cubicBezTo>
                <a:cubicBezTo>
                  <a:pt x="277214" y="2272356"/>
                  <a:pt x="269479" y="2263568"/>
                  <a:pt x="261745" y="2255408"/>
                </a:cubicBezTo>
                <a:lnTo>
                  <a:pt x="240397" y="2227160"/>
                </a:lnTo>
                <a:cubicBezTo>
                  <a:pt x="234209" y="2218372"/>
                  <a:pt x="228330" y="2209584"/>
                  <a:pt x="222143" y="2200796"/>
                </a:cubicBezTo>
                <a:cubicBezTo>
                  <a:pt x="216574" y="2193263"/>
                  <a:pt x="211005" y="2185103"/>
                  <a:pt x="205435" y="2177570"/>
                </a:cubicBezTo>
                <a:cubicBezTo>
                  <a:pt x="201104" y="2170665"/>
                  <a:pt x="196463" y="2164387"/>
                  <a:pt x="192132" y="2157482"/>
                </a:cubicBezTo>
                <a:cubicBezTo>
                  <a:pt x="188419" y="2153716"/>
                  <a:pt x="184397" y="2149950"/>
                  <a:pt x="180684" y="2146183"/>
                </a:cubicBezTo>
                <a:cubicBezTo>
                  <a:pt x="169546" y="2133001"/>
                  <a:pt x="158717" y="2119191"/>
                  <a:pt x="147579" y="2106009"/>
                </a:cubicBezTo>
                <a:lnTo>
                  <a:pt x="119425" y="2060185"/>
                </a:lnTo>
                <a:lnTo>
                  <a:pt x="96220" y="2003690"/>
                </a:lnTo>
                <a:cubicBezTo>
                  <a:pt x="90652" y="1983602"/>
                  <a:pt x="85082" y="1964143"/>
                  <a:pt x="79513" y="1944056"/>
                </a:cubicBezTo>
                <a:cubicBezTo>
                  <a:pt x="75182" y="1922085"/>
                  <a:pt x="70541" y="1899487"/>
                  <a:pt x="66210" y="1877517"/>
                </a:cubicBezTo>
                <a:cubicBezTo>
                  <a:pt x="64663" y="1854291"/>
                  <a:pt x="62806" y="1831065"/>
                  <a:pt x="61259" y="1807839"/>
                </a:cubicBezTo>
                <a:lnTo>
                  <a:pt x="61259" y="1740045"/>
                </a:lnTo>
                <a:lnTo>
                  <a:pt x="69613" y="1672250"/>
                </a:lnTo>
                <a:cubicBezTo>
                  <a:pt x="71160" y="1661579"/>
                  <a:pt x="73016" y="1651536"/>
                  <a:pt x="74563" y="1640864"/>
                </a:cubicBezTo>
                <a:cubicBezTo>
                  <a:pt x="73944" y="1630821"/>
                  <a:pt x="73635" y="1620777"/>
                  <a:pt x="73016" y="1610733"/>
                </a:cubicBezTo>
                <a:lnTo>
                  <a:pt x="73016" y="1581230"/>
                </a:lnTo>
                <a:lnTo>
                  <a:pt x="73016" y="1552983"/>
                </a:lnTo>
                <a:cubicBezTo>
                  <a:pt x="73944" y="1545450"/>
                  <a:pt x="75182" y="1537289"/>
                  <a:pt x="76110" y="1529757"/>
                </a:cubicBezTo>
                <a:cubicBezTo>
                  <a:pt x="70541" y="1512808"/>
                  <a:pt x="65282" y="1495232"/>
                  <a:pt x="59713" y="1478283"/>
                </a:cubicBezTo>
                <a:cubicBezTo>
                  <a:pt x="53215" y="1459452"/>
                  <a:pt x="46409" y="1440620"/>
                  <a:pt x="39911" y="1421788"/>
                </a:cubicBezTo>
                <a:cubicBezTo>
                  <a:pt x="34342" y="1402329"/>
                  <a:pt x="28773" y="1383497"/>
                  <a:pt x="23204" y="1364038"/>
                </a:cubicBezTo>
                <a:lnTo>
                  <a:pt x="8354" y="1307542"/>
                </a:lnTo>
                <a:cubicBezTo>
                  <a:pt x="5569" y="1288710"/>
                  <a:pt x="2785" y="1270506"/>
                  <a:pt x="0" y="1251675"/>
                </a:cubicBezTo>
                <a:lnTo>
                  <a:pt x="33105" y="1218405"/>
                </a:lnTo>
                <a:lnTo>
                  <a:pt x="79513" y="1192040"/>
                </a:lnTo>
                <a:lnTo>
                  <a:pt x="127469" y="1170070"/>
                </a:lnTo>
                <a:lnTo>
                  <a:pt x="184088" y="1155632"/>
                </a:lnTo>
                <a:lnTo>
                  <a:pt x="240397" y="1148727"/>
                </a:lnTo>
                <a:cubicBezTo>
                  <a:pt x="245347" y="1151866"/>
                  <a:pt x="250297" y="1155633"/>
                  <a:pt x="255247" y="1158771"/>
                </a:cubicBezTo>
                <a:cubicBezTo>
                  <a:pt x="260816" y="1160654"/>
                  <a:pt x="266076" y="1163165"/>
                  <a:pt x="271645" y="1165048"/>
                </a:cubicBezTo>
                <a:cubicBezTo>
                  <a:pt x="277833" y="1166932"/>
                  <a:pt x="283711" y="1168187"/>
                  <a:pt x="289899" y="1170070"/>
                </a:cubicBezTo>
                <a:cubicBezTo>
                  <a:pt x="295468" y="1172581"/>
                  <a:pt x="301037" y="1175720"/>
                  <a:pt x="306606" y="1178231"/>
                </a:cubicBezTo>
                <a:cubicBezTo>
                  <a:pt x="311557" y="1182625"/>
                  <a:pt x="316507" y="1187646"/>
                  <a:pt x="321457" y="1192040"/>
                </a:cubicBezTo>
                <a:lnTo>
                  <a:pt x="338164" y="1216522"/>
                </a:lnTo>
                <a:cubicBezTo>
                  <a:pt x="341877" y="1225938"/>
                  <a:pt x="345899" y="1235354"/>
                  <a:pt x="349612" y="1244770"/>
                </a:cubicBezTo>
                <a:lnTo>
                  <a:pt x="336308" y="1266112"/>
                </a:lnTo>
                <a:cubicBezTo>
                  <a:pt x="334761" y="1273645"/>
                  <a:pt x="332905" y="1280550"/>
                  <a:pt x="331358" y="1288083"/>
                </a:cubicBezTo>
                <a:cubicBezTo>
                  <a:pt x="332905" y="1294988"/>
                  <a:pt x="334761" y="1302520"/>
                  <a:pt x="336308" y="1309425"/>
                </a:cubicBezTo>
                <a:cubicBezTo>
                  <a:pt x="337855" y="1316330"/>
                  <a:pt x="339711" y="1323863"/>
                  <a:pt x="341258" y="1330768"/>
                </a:cubicBezTo>
                <a:cubicBezTo>
                  <a:pt x="342496" y="1338301"/>
                  <a:pt x="343424" y="1346461"/>
                  <a:pt x="344661" y="1353994"/>
                </a:cubicBezTo>
                <a:cubicBezTo>
                  <a:pt x="344043" y="1361526"/>
                  <a:pt x="343733" y="1369687"/>
                  <a:pt x="343114" y="1377220"/>
                </a:cubicBezTo>
                <a:cubicBezTo>
                  <a:pt x="339092" y="1386008"/>
                  <a:pt x="335380" y="1394796"/>
                  <a:pt x="331358" y="1403584"/>
                </a:cubicBezTo>
                <a:lnTo>
                  <a:pt x="278452" y="1425555"/>
                </a:lnTo>
                <a:lnTo>
                  <a:pt x="278452" y="1448781"/>
                </a:lnTo>
                <a:cubicBezTo>
                  <a:pt x="279071" y="1456313"/>
                  <a:pt x="279380" y="1464473"/>
                  <a:pt x="279999" y="1472006"/>
                </a:cubicBezTo>
                <a:cubicBezTo>
                  <a:pt x="281236" y="1480794"/>
                  <a:pt x="282164" y="1489582"/>
                  <a:pt x="283402" y="1498371"/>
                </a:cubicBezTo>
                <a:lnTo>
                  <a:pt x="283402" y="1522852"/>
                </a:lnTo>
                <a:cubicBezTo>
                  <a:pt x="282164" y="1531013"/>
                  <a:pt x="281236" y="1539801"/>
                  <a:pt x="279999" y="1547961"/>
                </a:cubicBezTo>
                <a:cubicBezTo>
                  <a:pt x="278452" y="1554866"/>
                  <a:pt x="276595" y="1561143"/>
                  <a:pt x="275048" y="1568048"/>
                </a:cubicBezTo>
                <a:cubicBezTo>
                  <a:pt x="270717" y="1573698"/>
                  <a:pt x="266076" y="1578720"/>
                  <a:pt x="261745" y="1584369"/>
                </a:cubicBezTo>
                <a:lnTo>
                  <a:pt x="275048" y="1609478"/>
                </a:lnTo>
                <a:cubicBezTo>
                  <a:pt x="279999" y="1617011"/>
                  <a:pt x="284949" y="1625171"/>
                  <a:pt x="289899" y="1632704"/>
                </a:cubicBezTo>
                <a:cubicBezTo>
                  <a:pt x="295468" y="1639609"/>
                  <a:pt x="301037" y="1647142"/>
                  <a:pt x="306606" y="1654047"/>
                </a:cubicBezTo>
                <a:lnTo>
                  <a:pt x="323004" y="1669112"/>
                </a:lnTo>
                <a:cubicBezTo>
                  <a:pt x="327954" y="1670995"/>
                  <a:pt x="333214" y="1673506"/>
                  <a:pt x="338164" y="1675389"/>
                </a:cubicBezTo>
                <a:cubicBezTo>
                  <a:pt x="341877" y="1669740"/>
                  <a:pt x="345899" y="1664718"/>
                  <a:pt x="349612" y="1659068"/>
                </a:cubicBezTo>
                <a:lnTo>
                  <a:pt x="357965" y="1630821"/>
                </a:lnTo>
                <a:cubicBezTo>
                  <a:pt x="361678" y="1619522"/>
                  <a:pt x="365700" y="1607595"/>
                  <a:pt x="369413" y="1596296"/>
                </a:cubicBezTo>
                <a:cubicBezTo>
                  <a:pt x="372816" y="1583113"/>
                  <a:pt x="376219" y="1569304"/>
                  <a:pt x="379622" y="1556122"/>
                </a:cubicBezTo>
                <a:cubicBezTo>
                  <a:pt x="381788" y="1541684"/>
                  <a:pt x="383954" y="1527874"/>
                  <a:pt x="386120" y="1513436"/>
                </a:cubicBezTo>
                <a:lnTo>
                  <a:pt x="394473" y="1472006"/>
                </a:lnTo>
                <a:cubicBezTo>
                  <a:pt x="396020" y="1459452"/>
                  <a:pt x="397877" y="1446270"/>
                  <a:pt x="399423" y="1433715"/>
                </a:cubicBezTo>
                <a:cubicBezTo>
                  <a:pt x="400042" y="1423671"/>
                  <a:pt x="400352" y="1413628"/>
                  <a:pt x="400970" y="1403584"/>
                </a:cubicBezTo>
                <a:cubicBezTo>
                  <a:pt x="400352" y="1396679"/>
                  <a:pt x="400042" y="1389146"/>
                  <a:pt x="399424" y="1382241"/>
                </a:cubicBezTo>
                <a:lnTo>
                  <a:pt x="407777" y="1380358"/>
                </a:lnTo>
                <a:cubicBezTo>
                  <a:pt x="408705" y="1379103"/>
                  <a:pt x="409943" y="1378475"/>
                  <a:pt x="410871" y="1377220"/>
                </a:cubicBezTo>
                <a:cubicBezTo>
                  <a:pt x="412418" y="1375964"/>
                  <a:pt x="414274" y="1375336"/>
                  <a:pt x="415821" y="1374081"/>
                </a:cubicBezTo>
                <a:cubicBezTo>
                  <a:pt x="416440" y="1372825"/>
                  <a:pt x="417059" y="1372198"/>
                  <a:pt x="417678" y="1370942"/>
                </a:cubicBezTo>
                <a:cubicBezTo>
                  <a:pt x="418606" y="1369687"/>
                  <a:pt x="419843" y="1368431"/>
                  <a:pt x="420771" y="1367176"/>
                </a:cubicBezTo>
                <a:cubicBezTo>
                  <a:pt x="421390" y="1365293"/>
                  <a:pt x="422009" y="1364038"/>
                  <a:pt x="422628" y="1362154"/>
                </a:cubicBezTo>
                <a:cubicBezTo>
                  <a:pt x="423866" y="1359643"/>
                  <a:pt x="424794" y="1356505"/>
                  <a:pt x="426031" y="1353994"/>
                </a:cubicBezTo>
                <a:cubicBezTo>
                  <a:pt x="424793" y="1347089"/>
                  <a:pt x="423865" y="1339556"/>
                  <a:pt x="422628" y="1332651"/>
                </a:cubicBezTo>
                <a:cubicBezTo>
                  <a:pt x="423865" y="1322607"/>
                  <a:pt x="424794" y="1312564"/>
                  <a:pt x="426031" y="1302520"/>
                </a:cubicBezTo>
                <a:cubicBezTo>
                  <a:pt x="428197" y="1291849"/>
                  <a:pt x="430363" y="1281805"/>
                  <a:pt x="432528" y="1271134"/>
                </a:cubicBezTo>
                <a:cubicBezTo>
                  <a:pt x="435932" y="1260462"/>
                  <a:pt x="439026" y="1250419"/>
                  <a:pt x="442429" y="1239748"/>
                </a:cubicBezTo>
                <a:cubicBezTo>
                  <a:pt x="445832" y="1231587"/>
                  <a:pt x="448926" y="1223427"/>
                  <a:pt x="452329" y="1215266"/>
                </a:cubicBezTo>
                <a:cubicBezTo>
                  <a:pt x="456661" y="1208361"/>
                  <a:pt x="461302" y="1202084"/>
                  <a:pt x="465633" y="1195179"/>
                </a:cubicBezTo>
                <a:lnTo>
                  <a:pt x="487290" y="1178231"/>
                </a:lnTo>
                <a:lnTo>
                  <a:pt x="515445" y="1166932"/>
                </a:lnTo>
                <a:cubicBezTo>
                  <a:pt x="525346" y="1165048"/>
                  <a:pt x="535246" y="1163793"/>
                  <a:pt x="545147" y="1161910"/>
                </a:cubicBezTo>
                <a:lnTo>
                  <a:pt x="576704" y="1155632"/>
                </a:lnTo>
                <a:lnTo>
                  <a:pt x="609809" y="1148727"/>
                </a:lnTo>
                <a:lnTo>
                  <a:pt x="639511" y="1135545"/>
                </a:lnTo>
                <a:lnTo>
                  <a:pt x="701080" y="1105414"/>
                </a:lnTo>
                <a:lnTo>
                  <a:pt x="767289" y="1072773"/>
                </a:lnTo>
                <a:lnTo>
                  <a:pt x="835355" y="1039503"/>
                </a:lnTo>
                <a:lnTo>
                  <a:pt x="894758" y="1004351"/>
                </a:lnTo>
                <a:cubicBezTo>
                  <a:pt x="891046" y="1001212"/>
                  <a:pt x="887023" y="998073"/>
                  <a:pt x="883311" y="994935"/>
                </a:cubicBezTo>
                <a:cubicBezTo>
                  <a:pt x="891664" y="991796"/>
                  <a:pt x="899708" y="988030"/>
                  <a:pt x="908062" y="984891"/>
                </a:cubicBezTo>
                <a:lnTo>
                  <a:pt x="926316" y="969826"/>
                </a:lnTo>
                <a:lnTo>
                  <a:pt x="944570" y="951622"/>
                </a:lnTo>
                <a:cubicBezTo>
                  <a:pt x="949520" y="944717"/>
                  <a:pt x="954471" y="938439"/>
                  <a:pt x="959421" y="931534"/>
                </a:cubicBezTo>
                <a:cubicBezTo>
                  <a:pt x="964990" y="925257"/>
                  <a:pt x="970559" y="918352"/>
                  <a:pt x="976128" y="912075"/>
                </a:cubicBezTo>
                <a:close/>
                <a:moveTo>
                  <a:pt x="2691081" y="204628"/>
                </a:moveTo>
                <a:lnTo>
                  <a:pt x="2716142" y="202745"/>
                </a:lnTo>
                <a:lnTo>
                  <a:pt x="2745843" y="202745"/>
                </a:lnTo>
                <a:lnTo>
                  <a:pt x="2782351" y="204628"/>
                </a:lnTo>
                <a:lnTo>
                  <a:pt x="2818860" y="209650"/>
                </a:lnTo>
                <a:lnTo>
                  <a:pt x="2858462" y="217810"/>
                </a:lnTo>
                <a:lnTo>
                  <a:pt x="2891876" y="225971"/>
                </a:lnTo>
                <a:lnTo>
                  <a:pt x="2923124" y="239153"/>
                </a:lnTo>
                <a:lnTo>
                  <a:pt x="2943235" y="252336"/>
                </a:lnTo>
                <a:lnTo>
                  <a:pt x="2956229" y="269284"/>
                </a:lnTo>
                <a:cubicBezTo>
                  <a:pt x="2958085" y="272423"/>
                  <a:pt x="2959633" y="275561"/>
                  <a:pt x="2961489" y="278700"/>
                </a:cubicBezTo>
                <a:cubicBezTo>
                  <a:pt x="2962108" y="286232"/>
                  <a:pt x="2962417" y="293138"/>
                  <a:pt x="2963036" y="300670"/>
                </a:cubicBezTo>
                <a:cubicBezTo>
                  <a:pt x="2964583" y="310086"/>
                  <a:pt x="2966439" y="319502"/>
                  <a:pt x="2967986" y="328918"/>
                </a:cubicBezTo>
                <a:cubicBezTo>
                  <a:pt x="2969224" y="338961"/>
                  <a:pt x="2970152" y="348377"/>
                  <a:pt x="2971389" y="358421"/>
                </a:cubicBezTo>
                <a:cubicBezTo>
                  <a:pt x="2972936" y="370348"/>
                  <a:pt x="2974792" y="381647"/>
                  <a:pt x="2976340" y="393573"/>
                </a:cubicBezTo>
                <a:cubicBezTo>
                  <a:pt x="2976958" y="403617"/>
                  <a:pt x="2977268" y="413033"/>
                  <a:pt x="2977886" y="423077"/>
                </a:cubicBezTo>
                <a:cubicBezTo>
                  <a:pt x="2979124" y="432493"/>
                  <a:pt x="2980052" y="441909"/>
                  <a:pt x="2981290" y="451324"/>
                </a:cubicBezTo>
                <a:lnTo>
                  <a:pt x="2981290" y="471412"/>
                </a:lnTo>
                <a:cubicBezTo>
                  <a:pt x="2977268" y="486477"/>
                  <a:pt x="2973555" y="500915"/>
                  <a:pt x="2969533" y="515980"/>
                </a:cubicBezTo>
                <a:cubicBezTo>
                  <a:pt x="2971080" y="522885"/>
                  <a:pt x="2972936" y="530418"/>
                  <a:pt x="2974483" y="537323"/>
                </a:cubicBezTo>
                <a:cubicBezTo>
                  <a:pt x="2976649" y="547366"/>
                  <a:pt x="2979124" y="557410"/>
                  <a:pt x="2981290" y="567453"/>
                </a:cubicBezTo>
                <a:cubicBezTo>
                  <a:pt x="2984074" y="577497"/>
                  <a:pt x="2986859" y="586913"/>
                  <a:pt x="2989643" y="596956"/>
                </a:cubicBezTo>
                <a:lnTo>
                  <a:pt x="2996140" y="623321"/>
                </a:lnTo>
                <a:cubicBezTo>
                  <a:pt x="2997378" y="633365"/>
                  <a:pt x="2998306" y="643409"/>
                  <a:pt x="2999544" y="653452"/>
                </a:cubicBezTo>
                <a:lnTo>
                  <a:pt x="2999544" y="684838"/>
                </a:lnTo>
                <a:lnTo>
                  <a:pt x="2997687" y="714969"/>
                </a:lnTo>
                <a:cubicBezTo>
                  <a:pt x="2997069" y="724385"/>
                  <a:pt x="2996759" y="733173"/>
                  <a:pt x="2996140" y="742589"/>
                </a:cubicBezTo>
                <a:lnTo>
                  <a:pt x="2996141" y="769581"/>
                </a:lnTo>
                <a:cubicBezTo>
                  <a:pt x="2997688" y="775858"/>
                  <a:pt x="2999544" y="781508"/>
                  <a:pt x="3001091" y="787785"/>
                </a:cubicBezTo>
                <a:cubicBezTo>
                  <a:pt x="3005113" y="792807"/>
                  <a:pt x="3008826" y="797201"/>
                  <a:pt x="3012848" y="802223"/>
                </a:cubicBezTo>
                <a:lnTo>
                  <a:pt x="3027698" y="817288"/>
                </a:lnTo>
                <a:lnTo>
                  <a:pt x="3044096" y="830470"/>
                </a:lnTo>
                <a:cubicBezTo>
                  <a:pt x="3049046" y="834237"/>
                  <a:pt x="3054306" y="838631"/>
                  <a:pt x="3059256" y="842397"/>
                </a:cubicBezTo>
                <a:lnTo>
                  <a:pt x="3074107" y="853697"/>
                </a:lnTo>
                <a:cubicBezTo>
                  <a:pt x="3078438" y="859974"/>
                  <a:pt x="3083079" y="865623"/>
                  <a:pt x="3087411" y="871900"/>
                </a:cubicBezTo>
                <a:cubicBezTo>
                  <a:pt x="3089576" y="880061"/>
                  <a:pt x="3091742" y="888849"/>
                  <a:pt x="3093908" y="897009"/>
                </a:cubicBezTo>
                <a:lnTo>
                  <a:pt x="3062350" y="954760"/>
                </a:lnTo>
                <a:cubicBezTo>
                  <a:pt x="3053996" y="976103"/>
                  <a:pt x="3045952" y="998073"/>
                  <a:pt x="3037599" y="1019416"/>
                </a:cubicBezTo>
                <a:cubicBezTo>
                  <a:pt x="3031102" y="1041386"/>
                  <a:pt x="3024295" y="1063985"/>
                  <a:pt x="3017798" y="1085955"/>
                </a:cubicBezTo>
                <a:cubicBezTo>
                  <a:pt x="3010991" y="1109181"/>
                  <a:pt x="3004494" y="1132407"/>
                  <a:pt x="2997687" y="1155632"/>
                </a:cubicBezTo>
                <a:lnTo>
                  <a:pt x="2976340" y="1223427"/>
                </a:lnTo>
                <a:lnTo>
                  <a:pt x="2953135" y="1289338"/>
                </a:lnTo>
                <a:cubicBezTo>
                  <a:pt x="2949113" y="1301265"/>
                  <a:pt x="2945401" y="1312564"/>
                  <a:pt x="2941378" y="1324491"/>
                </a:cubicBezTo>
                <a:cubicBezTo>
                  <a:pt x="2937975" y="1337045"/>
                  <a:pt x="2934881" y="1349600"/>
                  <a:pt x="2931478" y="1362154"/>
                </a:cubicBezTo>
                <a:cubicBezTo>
                  <a:pt x="2929312" y="1374709"/>
                  <a:pt x="2927146" y="1387891"/>
                  <a:pt x="2924981" y="1400446"/>
                </a:cubicBezTo>
                <a:cubicBezTo>
                  <a:pt x="2920958" y="1414255"/>
                  <a:pt x="2917245" y="1428065"/>
                  <a:pt x="2913224" y="1441875"/>
                </a:cubicBezTo>
                <a:cubicBezTo>
                  <a:pt x="2909511" y="1454430"/>
                  <a:pt x="2905489" y="1467612"/>
                  <a:pt x="2901776" y="1480167"/>
                </a:cubicBezTo>
                <a:lnTo>
                  <a:pt x="2881666" y="1513436"/>
                </a:lnTo>
                <a:cubicBezTo>
                  <a:pt x="2873931" y="1520341"/>
                  <a:pt x="2866196" y="1527874"/>
                  <a:pt x="2858461" y="1534779"/>
                </a:cubicBezTo>
                <a:lnTo>
                  <a:pt x="2828760" y="1549844"/>
                </a:lnTo>
                <a:cubicBezTo>
                  <a:pt x="2817622" y="1552983"/>
                  <a:pt x="2806793" y="1556749"/>
                  <a:pt x="2795655" y="1559888"/>
                </a:cubicBezTo>
                <a:lnTo>
                  <a:pt x="2759147" y="1568048"/>
                </a:lnTo>
                <a:lnTo>
                  <a:pt x="2721092" y="1574325"/>
                </a:lnTo>
                <a:lnTo>
                  <a:pt x="2684584" y="1584369"/>
                </a:lnTo>
                <a:lnTo>
                  <a:pt x="2619921" y="1596296"/>
                </a:lnTo>
                <a:lnTo>
                  <a:pt x="2546905" y="1609478"/>
                </a:lnTo>
                <a:lnTo>
                  <a:pt x="2467392" y="1615756"/>
                </a:lnTo>
                <a:lnTo>
                  <a:pt x="2382928" y="1622660"/>
                </a:lnTo>
                <a:lnTo>
                  <a:pt x="2298464" y="1623916"/>
                </a:lnTo>
                <a:lnTo>
                  <a:pt x="2210597" y="1625799"/>
                </a:lnTo>
                <a:lnTo>
                  <a:pt x="2122730" y="1625799"/>
                </a:lnTo>
                <a:cubicBezTo>
                  <a:pt x="2123349" y="1664090"/>
                  <a:pt x="2123968" y="1701754"/>
                  <a:pt x="2124586" y="1740045"/>
                </a:cubicBezTo>
                <a:cubicBezTo>
                  <a:pt x="2127371" y="1779592"/>
                  <a:pt x="2129846" y="1818511"/>
                  <a:pt x="2132631" y="1858058"/>
                </a:cubicBezTo>
                <a:cubicBezTo>
                  <a:pt x="2136962" y="1896349"/>
                  <a:pt x="2141603" y="1935268"/>
                  <a:pt x="2145935" y="1973559"/>
                </a:cubicBezTo>
                <a:cubicBezTo>
                  <a:pt x="2151503" y="2009967"/>
                  <a:pt x="2157073" y="2047003"/>
                  <a:pt x="2162642" y="2083411"/>
                </a:cubicBezTo>
                <a:cubicBezTo>
                  <a:pt x="2169758" y="2117308"/>
                  <a:pt x="2176874" y="2151833"/>
                  <a:pt x="2183990" y="2185730"/>
                </a:cubicBezTo>
                <a:cubicBezTo>
                  <a:pt x="2191106" y="2215861"/>
                  <a:pt x="2198531" y="2246619"/>
                  <a:pt x="2205647" y="2276750"/>
                </a:cubicBezTo>
                <a:cubicBezTo>
                  <a:pt x="2210597" y="2301860"/>
                  <a:pt x="2215547" y="2326341"/>
                  <a:pt x="2220498" y="2351450"/>
                </a:cubicBezTo>
                <a:lnTo>
                  <a:pt x="2221212" y="2354889"/>
                </a:lnTo>
                <a:lnTo>
                  <a:pt x="2010605" y="2383922"/>
                </a:lnTo>
                <a:lnTo>
                  <a:pt x="2010112" y="2381580"/>
                </a:lnTo>
                <a:cubicBezTo>
                  <a:pt x="2003924" y="2362121"/>
                  <a:pt x="1998046" y="2342661"/>
                  <a:pt x="1991858" y="2323202"/>
                </a:cubicBezTo>
                <a:cubicBezTo>
                  <a:pt x="1983504" y="2304370"/>
                  <a:pt x="1975460" y="2285539"/>
                  <a:pt x="1967107" y="2266707"/>
                </a:cubicBezTo>
                <a:lnTo>
                  <a:pt x="1942046" y="2213978"/>
                </a:lnTo>
                <a:cubicBezTo>
                  <a:pt x="1933383" y="2196402"/>
                  <a:pt x="1924411" y="2178825"/>
                  <a:pt x="1915748" y="2161249"/>
                </a:cubicBezTo>
                <a:cubicBezTo>
                  <a:pt x="1908632" y="2144928"/>
                  <a:pt x="1901207" y="2129235"/>
                  <a:pt x="1894091" y="2112914"/>
                </a:cubicBezTo>
                <a:lnTo>
                  <a:pt x="1827881" y="1950333"/>
                </a:lnTo>
                <a:lnTo>
                  <a:pt x="1766622" y="1791519"/>
                </a:lnTo>
                <a:lnTo>
                  <a:pt x="1708456" y="1625799"/>
                </a:lnTo>
                <a:lnTo>
                  <a:pt x="1609142" y="1273017"/>
                </a:lnTo>
                <a:lnTo>
                  <a:pt x="1579131" y="1208361"/>
                </a:lnTo>
                <a:lnTo>
                  <a:pt x="1544479" y="1141823"/>
                </a:lnTo>
                <a:lnTo>
                  <a:pt x="1509518" y="1077794"/>
                </a:lnTo>
                <a:lnTo>
                  <a:pt x="1478269" y="1017533"/>
                </a:lnTo>
                <a:cubicBezTo>
                  <a:pt x="1469297" y="986146"/>
                  <a:pt x="1460634" y="954760"/>
                  <a:pt x="1451662" y="923374"/>
                </a:cubicBezTo>
                <a:lnTo>
                  <a:pt x="1468369" y="912075"/>
                </a:lnTo>
                <a:cubicBezTo>
                  <a:pt x="1472081" y="917097"/>
                  <a:pt x="1476104" y="921491"/>
                  <a:pt x="1479816" y="926513"/>
                </a:cubicBezTo>
                <a:lnTo>
                  <a:pt x="1499617" y="939695"/>
                </a:lnTo>
                <a:cubicBezTo>
                  <a:pt x="1505186" y="943461"/>
                  <a:pt x="1510755" y="947855"/>
                  <a:pt x="1516324" y="951622"/>
                </a:cubicBezTo>
                <a:cubicBezTo>
                  <a:pt x="1522512" y="954760"/>
                  <a:pt x="1528390" y="958527"/>
                  <a:pt x="1534578" y="961665"/>
                </a:cubicBezTo>
                <a:cubicBezTo>
                  <a:pt x="1532413" y="967315"/>
                  <a:pt x="1529938" y="972337"/>
                  <a:pt x="1527772" y="977986"/>
                </a:cubicBezTo>
                <a:lnTo>
                  <a:pt x="1577584" y="1011256"/>
                </a:lnTo>
                <a:lnTo>
                  <a:pt x="1610689" y="1011256"/>
                </a:lnTo>
                <a:lnTo>
                  <a:pt x="1653694" y="1009372"/>
                </a:lnTo>
                <a:lnTo>
                  <a:pt x="1703506" y="1006234"/>
                </a:lnTo>
                <a:lnTo>
                  <a:pt x="1754865" y="1006234"/>
                </a:lnTo>
                <a:lnTo>
                  <a:pt x="1806224" y="1006234"/>
                </a:lnTo>
                <a:lnTo>
                  <a:pt x="1854488" y="1006234"/>
                </a:lnTo>
                <a:lnTo>
                  <a:pt x="1897494" y="1011256"/>
                </a:lnTo>
                <a:lnTo>
                  <a:pt x="1930599" y="1014394"/>
                </a:lnTo>
                <a:cubicBezTo>
                  <a:pt x="1938333" y="1016905"/>
                  <a:pt x="1946068" y="1018788"/>
                  <a:pt x="1953803" y="1021299"/>
                </a:cubicBezTo>
                <a:lnTo>
                  <a:pt x="1978554" y="1036365"/>
                </a:lnTo>
                <a:cubicBezTo>
                  <a:pt x="1983505" y="1042642"/>
                  <a:pt x="1988454" y="1048291"/>
                  <a:pt x="1993405" y="1054569"/>
                </a:cubicBezTo>
                <a:cubicBezTo>
                  <a:pt x="1996189" y="1059590"/>
                  <a:pt x="1998974" y="1063985"/>
                  <a:pt x="2001758" y="1069007"/>
                </a:cubicBezTo>
                <a:cubicBezTo>
                  <a:pt x="2003924" y="1075284"/>
                  <a:pt x="2006399" y="1080933"/>
                  <a:pt x="2008565" y="1087211"/>
                </a:cubicBezTo>
                <a:lnTo>
                  <a:pt x="2016609" y="1107298"/>
                </a:lnTo>
                <a:lnTo>
                  <a:pt x="2029913" y="1130523"/>
                </a:lnTo>
                <a:cubicBezTo>
                  <a:pt x="2033316" y="1133662"/>
                  <a:pt x="2036410" y="1137428"/>
                  <a:pt x="2039814" y="1140567"/>
                </a:cubicBezTo>
                <a:cubicBezTo>
                  <a:pt x="2044145" y="1141822"/>
                  <a:pt x="2048786" y="1142450"/>
                  <a:pt x="2053117" y="1143706"/>
                </a:cubicBezTo>
                <a:lnTo>
                  <a:pt x="2068277" y="1145589"/>
                </a:lnTo>
                <a:cubicBezTo>
                  <a:pt x="2073847" y="1146844"/>
                  <a:pt x="2079106" y="1147472"/>
                  <a:pt x="2084675" y="1148728"/>
                </a:cubicBezTo>
                <a:cubicBezTo>
                  <a:pt x="2090244" y="1149983"/>
                  <a:pt x="2095813" y="1150611"/>
                  <a:pt x="2101382" y="1151866"/>
                </a:cubicBezTo>
                <a:lnTo>
                  <a:pt x="2117780" y="1185136"/>
                </a:lnTo>
                <a:cubicBezTo>
                  <a:pt x="2121183" y="1186391"/>
                  <a:pt x="2124277" y="1187019"/>
                  <a:pt x="2127681" y="1188274"/>
                </a:cubicBezTo>
                <a:lnTo>
                  <a:pt x="2149338" y="1188274"/>
                </a:lnTo>
                <a:lnTo>
                  <a:pt x="2177492" y="1192040"/>
                </a:lnTo>
                <a:lnTo>
                  <a:pt x="2207194" y="1192041"/>
                </a:lnTo>
                <a:cubicBezTo>
                  <a:pt x="2216476" y="1192668"/>
                  <a:pt x="2226067" y="1192668"/>
                  <a:pt x="2235349" y="1193296"/>
                </a:cubicBezTo>
                <a:lnTo>
                  <a:pt x="2258553" y="1195179"/>
                </a:lnTo>
                <a:cubicBezTo>
                  <a:pt x="2268144" y="1197690"/>
                  <a:pt x="2277426" y="1200829"/>
                  <a:pt x="2287017" y="1203340"/>
                </a:cubicBezTo>
                <a:lnTo>
                  <a:pt x="2321669" y="1213383"/>
                </a:lnTo>
                <a:lnTo>
                  <a:pt x="2356320" y="1221544"/>
                </a:lnTo>
                <a:lnTo>
                  <a:pt x="2389735" y="1229704"/>
                </a:lnTo>
                <a:cubicBezTo>
                  <a:pt x="2399016" y="1231587"/>
                  <a:pt x="2408608" y="1232843"/>
                  <a:pt x="2417889" y="1234726"/>
                </a:cubicBezTo>
                <a:lnTo>
                  <a:pt x="2450994" y="1236609"/>
                </a:lnTo>
                <a:lnTo>
                  <a:pt x="2487502" y="1236609"/>
                </a:lnTo>
                <a:lnTo>
                  <a:pt x="2525557" y="1234726"/>
                </a:lnTo>
                <a:lnTo>
                  <a:pt x="2560209" y="1234726"/>
                </a:lnTo>
                <a:lnTo>
                  <a:pt x="2591767" y="1239748"/>
                </a:lnTo>
                <a:cubicBezTo>
                  <a:pt x="2594551" y="1233470"/>
                  <a:pt x="2597336" y="1227821"/>
                  <a:pt x="2600120" y="1221543"/>
                </a:cubicBezTo>
                <a:cubicBezTo>
                  <a:pt x="2604452" y="1217150"/>
                  <a:pt x="2609093" y="1212755"/>
                  <a:pt x="2613424" y="1208362"/>
                </a:cubicBezTo>
                <a:cubicBezTo>
                  <a:pt x="2617755" y="1203340"/>
                  <a:pt x="2622397" y="1198318"/>
                  <a:pt x="2626728" y="1193296"/>
                </a:cubicBezTo>
                <a:cubicBezTo>
                  <a:pt x="2629512" y="1188902"/>
                  <a:pt x="2631988" y="1184508"/>
                  <a:pt x="2634772" y="1180114"/>
                </a:cubicBezTo>
                <a:cubicBezTo>
                  <a:pt x="2637556" y="1173837"/>
                  <a:pt x="2640341" y="1168187"/>
                  <a:pt x="2643125" y="1161910"/>
                </a:cubicBezTo>
                <a:cubicBezTo>
                  <a:pt x="2643744" y="1155633"/>
                  <a:pt x="2644054" y="1149983"/>
                  <a:pt x="2644672" y="1143706"/>
                </a:cubicBezTo>
                <a:cubicBezTo>
                  <a:pt x="2644054" y="1139312"/>
                  <a:pt x="2643744" y="1134917"/>
                  <a:pt x="2643126" y="1130523"/>
                </a:cubicBezTo>
                <a:lnTo>
                  <a:pt x="2643126" y="1115458"/>
                </a:lnTo>
                <a:cubicBezTo>
                  <a:pt x="2643744" y="1109181"/>
                  <a:pt x="2644054" y="1103531"/>
                  <a:pt x="2644673" y="1097254"/>
                </a:cubicBezTo>
                <a:cubicBezTo>
                  <a:pt x="2646838" y="1088466"/>
                  <a:pt x="2649313" y="1079678"/>
                  <a:pt x="2651479" y="1070889"/>
                </a:cubicBezTo>
                <a:cubicBezTo>
                  <a:pt x="2657667" y="1057707"/>
                  <a:pt x="2663546" y="1044525"/>
                  <a:pt x="2669734" y="1031343"/>
                </a:cubicBezTo>
                <a:cubicBezTo>
                  <a:pt x="2676849" y="1018161"/>
                  <a:pt x="2683965" y="1004351"/>
                  <a:pt x="2691081" y="991168"/>
                </a:cubicBezTo>
                <a:cubicBezTo>
                  <a:pt x="2696031" y="977986"/>
                  <a:pt x="2701291" y="964804"/>
                  <a:pt x="2706241" y="951621"/>
                </a:cubicBezTo>
                <a:lnTo>
                  <a:pt x="2712738" y="923374"/>
                </a:lnTo>
                <a:cubicBezTo>
                  <a:pt x="2714904" y="912075"/>
                  <a:pt x="2717380" y="900148"/>
                  <a:pt x="2719545" y="888849"/>
                </a:cubicBezTo>
                <a:cubicBezTo>
                  <a:pt x="2720473" y="876923"/>
                  <a:pt x="2721711" y="865623"/>
                  <a:pt x="2722639" y="853697"/>
                </a:cubicBezTo>
                <a:cubicBezTo>
                  <a:pt x="2724805" y="842398"/>
                  <a:pt x="2727280" y="831726"/>
                  <a:pt x="2729446" y="820427"/>
                </a:cubicBezTo>
                <a:cubicBezTo>
                  <a:pt x="2731611" y="810384"/>
                  <a:pt x="2733777" y="800968"/>
                  <a:pt x="2735943" y="790924"/>
                </a:cubicBezTo>
                <a:cubicBezTo>
                  <a:pt x="2738727" y="782764"/>
                  <a:pt x="2741512" y="773975"/>
                  <a:pt x="2744297" y="765815"/>
                </a:cubicBezTo>
                <a:cubicBezTo>
                  <a:pt x="2748628" y="759537"/>
                  <a:pt x="2753269" y="753888"/>
                  <a:pt x="2757600" y="747611"/>
                </a:cubicBezTo>
                <a:cubicBezTo>
                  <a:pt x="2762550" y="741334"/>
                  <a:pt x="2767501" y="734428"/>
                  <a:pt x="2772451" y="728152"/>
                </a:cubicBezTo>
                <a:lnTo>
                  <a:pt x="2782351" y="706181"/>
                </a:lnTo>
                <a:lnTo>
                  <a:pt x="2788849" y="677933"/>
                </a:lnTo>
                <a:lnTo>
                  <a:pt x="2788849" y="656591"/>
                </a:lnTo>
                <a:lnTo>
                  <a:pt x="2788849" y="638387"/>
                </a:lnTo>
                <a:cubicBezTo>
                  <a:pt x="2788230" y="631482"/>
                  <a:pt x="2787921" y="625204"/>
                  <a:pt x="2787302" y="618299"/>
                </a:cubicBezTo>
                <a:cubicBezTo>
                  <a:pt x="2786683" y="612022"/>
                  <a:pt x="2786374" y="605117"/>
                  <a:pt x="2785754" y="598840"/>
                </a:cubicBezTo>
                <a:cubicBezTo>
                  <a:pt x="2786683" y="591307"/>
                  <a:pt x="2787921" y="583147"/>
                  <a:pt x="2788849" y="575614"/>
                </a:cubicBezTo>
                <a:lnTo>
                  <a:pt x="2749247" y="540461"/>
                </a:lnTo>
                <a:lnTo>
                  <a:pt x="2709335" y="502798"/>
                </a:lnTo>
                <a:lnTo>
                  <a:pt x="2676230" y="461368"/>
                </a:lnTo>
                <a:cubicBezTo>
                  <a:pt x="2666949" y="445675"/>
                  <a:pt x="2657358" y="430609"/>
                  <a:pt x="2648076" y="414916"/>
                </a:cubicBezTo>
                <a:cubicBezTo>
                  <a:pt x="2640341" y="397340"/>
                  <a:pt x="2632606" y="379136"/>
                  <a:pt x="2624872" y="361559"/>
                </a:cubicBezTo>
                <a:cubicBezTo>
                  <a:pt x="2616209" y="332684"/>
                  <a:pt x="2607236" y="304437"/>
                  <a:pt x="2598573" y="275561"/>
                </a:cubicBezTo>
                <a:lnTo>
                  <a:pt x="2619921" y="260496"/>
                </a:lnTo>
                <a:cubicBezTo>
                  <a:pt x="2628275" y="258613"/>
                  <a:pt x="2636319" y="256102"/>
                  <a:pt x="2644673" y="254219"/>
                </a:cubicBezTo>
                <a:lnTo>
                  <a:pt x="2673137" y="241036"/>
                </a:lnTo>
                <a:close/>
                <a:moveTo>
                  <a:pt x="1148920" y="0"/>
                </a:moveTo>
                <a:lnTo>
                  <a:pt x="1238794" y="28794"/>
                </a:lnTo>
                <a:lnTo>
                  <a:pt x="1257447" y="42343"/>
                </a:lnTo>
                <a:lnTo>
                  <a:pt x="1267621" y="62668"/>
                </a:lnTo>
                <a:lnTo>
                  <a:pt x="1276100" y="81299"/>
                </a:lnTo>
                <a:lnTo>
                  <a:pt x="1286274" y="103318"/>
                </a:lnTo>
                <a:lnTo>
                  <a:pt x="1294753" y="123643"/>
                </a:lnTo>
                <a:lnTo>
                  <a:pt x="1350712" y="155824"/>
                </a:lnTo>
                <a:lnTo>
                  <a:pt x="1371061" y="176149"/>
                </a:lnTo>
                <a:lnTo>
                  <a:pt x="1393105" y="204942"/>
                </a:lnTo>
                <a:lnTo>
                  <a:pt x="1413454" y="237123"/>
                </a:lnTo>
                <a:lnTo>
                  <a:pt x="1428715" y="270998"/>
                </a:lnTo>
                <a:lnTo>
                  <a:pt x="1442281" y="296404"/>
                </a:lnTo>
                <a:lnTo>
                  <a:pt x="1442281" y="379397"/>
                </a:lnTo>
                <a:lnTo>
                  <a:pt x="1447368" y="406497"/>
                </a:lnTo>
                <a:lnTo>
                  <a:pt x="1457543" y="425129"/>
                </a:lnTo>
                <a:lnTo>
                  <a:pt x="1466021" y="443760"/>
                </a:lnTo>
                <a:lnTo>
                  <a:pt x="1472804" y="460697"/>
                </a:lnTo>
                <a:lnTo>
                  <a:pt x="1479587" y="475941"/>
                </a:lnTo>
                <a:lnTo>
                  <a:pt x="1482979" y="494572"/>
                </a:lnTo>
                <a:lnTo>
                  <a:pt x="1482979" y="516590"/>
                </a:lnTo>
                <a:lnTo>
                  <a:pt x="1481283" y="543690"/>
                </a:lnTo>
                <a:lnTo>
                  <a:pt x="1474500" y="580952"/>
                </a:lnTo>
                <a:lnTo>
                  <a:pt x="1467717" y="618215"/>
                </a:lnTo>
                <a:lnTo>
                  <a:pt x="1467717" y="652089"/>
                </a:lnTo>
                <a:lnTo>
                  <a:pt x="1467717" y="677495"/>
                </a:lnTo>
                <a:lnTo>
                  <a:pt x="1469413" y="699514"/>
                </a:lnTo>
                <a:lnTo>
                  <a:pt x="1469413" y="721533"/>
                </a:lnTo>
                <a:lnTo>
                  <a:pt x="1466021" y="740164"/>
                </a:lnTo>
                <a:lnTo>
                  <a:pt x="1457543" y="758795"/>
                </a:lnTo>
                <a:lnTo>
                  <a:pt x="1437194" y="779120"/>
                </a:lnTo>
                <a:lnTo>
                  <a:pt x="1406671" y="802832"/>
                </a:lnTo>
                <a:lnTo>
                  <a:pt x="1406671" y="860419"/>
                </a:lnTo>
                <a:lnTo>
                  <a:pt x="1420237" y="863807"/>
                </a:lnTo>
                <a:lnTo>
                  <a:pt x="1423628" y="870582"/>
                </a:lnTo>
                <a:lnTo>
                  <a:pt x="1423628" y="882438"/>
                </a:lnTo>
                <a:lnTo>
                  <a:pt x="1423628" y="897682"/>
                </a:lnTo>
                <a:lnTo>
                  <a:pt x="1410062" y="912925"/>
                </a:lnTo>
                <a:lnTo>
                  <a:pt x="1401584" y="926475"/>
                </a:lnTo>
                <a:lnTo>
                  <a:pt x="1388018" y="938332"/>
                </a:lnTo>
                <a:lnTo>
                  <a:pt x="1372756" y="948494"/>
                </a:lnTo>
                <a:lnTo>
                  <a:pt x="1345625" y="934944"/>
                </a:lnTo>
                <a:lnTo>
                  <a:pt x="1308319" y="923088"/>
                </a:lnTo>
                <a:lnTo>
                  <a:pt x="1264230" y="912925"/>
                </a:lnTo>
                <a:lnTo>
                  <a:pt x="1216749" y="901069"/>
                </a:lnTo>
                <a:lnTo>
                  <a:pt x="1169269" y="890907"/>
                </a:lnTo>
                <a:lnTo>
                  <a:pt x="1123484" y="879050"/>
                </a:lnTo>
                <a:lnTo>
                  <a:pt x="1079395" y="867194"/>
                </a:lnTo>
                <a:lnTo>
                  <a:pt x="1043785" y="851951"/>
                </a:lnTo>
                <a:lnTo>
                  <a:pt x="1014957" y="836707"/>
                </a:lnTo>
                <a:lnTo>
                  <a:pt x="999696" y="814688"/>
                </a:lnTo>
                <a:lnTo>
                  <a:pt x="996304" y="802832"/>
                </a:lnTo>
                <a:lnTo>
                  <a:pt x="996304" y="787588"/>
                </a:lnTo>
                <a:lnTo>
                  <a:pt x="996304" y="774039"/>
                </a:lnTo>
                <a:lnTo>
                  <a:pt x="992913" y="763876"/>
                </a:lnTo>
                <a:lnTo>
                  <a:pt x="970868" y="730002"/>
                </a:lnTo>
                <a:lnTo>
                  <a:pt x="938650" y="696127"/>
                </a:lnTo>
                <a:lnTo>
                  <a:pt x="903039" y="660558"/>
                </a:lnTo>
                <a:lnTo>
                  <a:pt x="865733" y="628377"/>
                </a:lnTo>
                <a:lnTo>
                  <a:pt x="836906" y="596196"/>
                </a:lnTo>
                <a:lnTo>
                  <a:pt x="813166" y="562321"/>
                </a:lnTo>
                <a:lnTo>
                  <a:pt x="796208" y="519978"/>
                </a:lnTo>
                <a:lnTo>
                  <a:pt x="782642" y="472553"/>
                </a:lnTo>
                <a:lnTo>
                  <a:pt x="775860" y="420047"/>
                </a:lnTo>
                <a:lnTo>
                  <a:pt x="775860" y="365847"/>
                </a:lnTo>
                <a:lnTo>
                  <a:pt x="782642" y="316729"/>
                </a:lnTo>
                <a:lnTo>
                  <a:pt x="794513" y="267611"/>
                </a:lnTo>
                <a:lnTo>
                  <a:pt x="809774" y="228655"/>
                </a:lnTo>
                <a:lnTo>
                  <a:pt x="831819" y="196474"/>
                </a:lnTo>
                <a:lnTo>
                  <a:pt x="819949" y="177843"/>
                </a:lnTo>
                <a:lnTo>
                  <a:pt x="826731" y="177842"/>
                </a:lnTo>
                <a:lnTo>
                  <a:pt x="841993" y="171067"/>
                </a:lnTo>
                <a:lnTo>
                  <a:pt x="852167" y="157517"/>
                </a:lnTo>
                <a:lnTo>
                  <a:pt x="862342" y="142274"/>
                </a:lnTo>
                <a:lnTo>
                  <a:pt x="870821" y="130418"/>
                </a:lnTo>
                <a:lnTo>
                  <a:pt x="880995" y="118562"/>
                </a:lnTo>
                <a:lnTo>
                  <a:pt x="916605" y="99931"/>
                </a:lnTo>
                <a:lnTo>
                  <a:pt x="952215" y="86381"/>
                </a:lnTo>
                <a:lnTo>
                  <a:pt x="989521" y="67749"/>
                </a:lnTo>
                <a:lnTo>
                  <a:pt x="992913" y="67749"/>
                </a:lnTo>
                <a:lnTo>
                  <a:pt x="999696" y="40650"/>
                </a:lnTo>
                <a:lnTo>
                  <a:pt x="1014957" y="42343"/>
                </a:lnTo>
                <a:lnTo>
                  <a:pt x="1026827" y="44037"/>
                </a:lnTo>
                <a:lnTo>
                  <a:pt x="1037002" y="45731"/>
                </a:lnTo>
                <a:lnTo>
                  <a:pt x="1050568" y="50812"/>
                </a:lnTo>
                <a:lnTo>
                  <a:pt x="1052263" y="42343"/>
                </a:lnTo>
                <a:lnTo>
                  <a:pt x="1055655" y="35568"/>
                </a:lnTo>
                <a:lnTo>
                  <a:pt x="1057351" y="30487"/>
                </a:lnTo>
                <a:lnTo>
                  <a:pt x="1060742" y="28793"/>
                </a:lnTo>
                <a:lnTo>
                  <a:pt x="1065829" y="27100"/>
                </a:lnTo>
                <a:lnTo>
                  <a:pt x="1072612" y="25406"/>
                </a:lnTo>
                <a:lnTo>
                  <a:pt x="1082786" y="22018"/>
                </a:lnTo>
                <a:lnTo>
                  <a:pt x="1104831" y="15243"/>
                </a:lnTo>
                <a:lnTo>
                  <a:pt x="1126875" y="8469"/>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ko-KR" altLang="en-US" dirty="0">
              <a:solidFill>
                <a:schemeClr val="bg1"/>
              </a:solidFill>
            </a:endParaRPr>
          </a:p>
        </p:txBody>
      </p:sp>
    </p:spTree>
    <p:extLst>
      <p:ext uri="{BB962C8B-B14F-4D97-AF65-F5344CB8AC3E}">
        <p14:creationId xmlns:p14="http://schemas.microsoft.com/office/powerpoint/2010/main" val="1522896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11087" y="358993"/>
            <a:ext cx="6191673" cy="923330"/>
          </a:xfrm>
          <a:prstGeom prst="rect">
            <a:avLst/>
          </a:prstGeom>
          <a:noFill/>
        </p:spPr>
        <p:txBody>
          <a:bodyPr wrap="square" rtlCol="0" anchor="ctr">
            <a:spAutoFit/>
          </a:bodyPr>
          <a:lstStyle/>
          <a:p>
            <a:r>
              <a:rPr lang="en-US" altLang="ko-KR" sz="5400" dirty="0">
                <a:solidFill>
                  <a:schemeClr val="bg1"/>
                </a:solidFill>
                <a:cs typeface="Arial" pitchFamily="34" charset="0"/>
              </a:rPr>
              <a:t>Plan :</a:t>
            </a:r>
            <a:endParaRPr lang="ko-KR" altLang="en-US" sz="5400" dirty="0">
              <a:solidFill>
                <a:schemeClr val="bg1"/>
              </a:solidFill>
              <a:cs typeface="Arial" pitchFamily="34" charset="0"/>
            </a:endParaRPr>
          </a:p>
        </p:txBody>
      </p:sp>
      <p:grpSp>
        <p:nvGrpSpPr>
          <p:cNvPr id="10" name="Group 9">
            <a:extLst>
              <a:ext uri="{FF2B5EF4-FFF2-40B4-BE49-F238E27FC236}">
                <a16:creationId xmlns:a16="http://schemas.microsoft.com/office/drawing/2014/main" id="{20B55C10-D30E-466F-B994-CF3832831EF7}"/>
              </a:ext>
            </a:extLst>
          </p:cNvPr>
          <p:cNvGrpSpPr/>
          <p:nvPr/>
        </p:nvGrpSpPr>
        <p:grpSpPr>
          <a:xfrm>
            <a:off x="5551684" y="1742560"/>
            <a:ext cx="5232604" cy="646331"/>
            <a:chOff x="6027067" y="1574253"/>
            <a:chExt cx="5232604" cy="646331"/>
          </a:xfrm>
        </p:grpSpPr>
        <p:sp>
          <p:nvSpPr>
            <p:cNvPr id="14" name="TextBox 13">
              <a:extLst>
                <a:ext uri="{FF2B5EF4-FFF2-40B4-BE49-F238E27FC236}">
                  <a16:creationId xmlns:a16="http://schemas.microsoft.com/office/drawing/2014/main" id="{6B3B38DE-4592-42DE-93A2-F7CFEB2674E5}"/>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12" name="TextBox 11">
              <a:extLst>
                <a:ext uri="{FF2B5EF4-FFF2-40B4-BE49-F238E27FC236}">
                  <a16:creationId xmlns:a16="http://schemas.microsoft.com/office/drawing/2014/main" id="{8CD4CF14-ADDA-42EA-AB5B-1DB20E49AF6E}"/>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3109F9CF-0518-402C-81DB-F376539F50C6}"/>
              </a:ext>
            </a:extLst>
          </p:cNvPr>
          <p:cNvGrpSpPr/>
          <p:nvPr/>
        </p:nvGrpSpPr>
        <p:grpSpPr>
          <a:xfrm>
            <a:off x="5551684" y="2901467"/>
            <a:ext cx="5232604" cy="646331"/>
            <a:chOff x="6027067" y="1574253"/>
            <a:chExt cx="5232604" cy="646331"/>
          </a:xfrm>
        </p:grpSpPr>
        <p:sp>
          <p:nvSpPr>
            <p:cNvPr id="19" name="TextBox 18">
              <a:extLst>
                <a:ext uri="{FF2B5EF4-FFF2-40B4-BE49-F238E27FC236}">
                  <a16:creationId xmlns:a16="http://schemas.microsoft.com/office/drawing/2014/main" id="{823CD760-54C8-4E9D-9C31-376575824E51}"/>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Object Detection</a:t>
              </a:r>
              <a:endParaRPr lang="ko-KR" altLang="en-US" sz="2700" b="1" dirty="0">
                <a:solidFill>
                  <a:schemeClr val="bg1"/>
                </a:solidFill>
                <a:cs typeface="Arial" pitchFamily="34" charset="0"/>
              </a:endParaRPr>
            </a:p>
          </p:txBody>
        </p:sp>
        <p:sp>
          <p:nvSpPr>
            <p:cNvPr id="17" name="TextBox 16">
              <a:extLst>
                <a:ext uri="{FF2B5EF4-FFF2-40B4-BE49-F238E27FC236}">
                  <a16:creationId xmlns:a16="http://schemas.microsoft.com/office/drawing/2014/main" id="{0F1698D3-E2B5-4796-A504-2CE89BB716EA}"/>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7262BF2A-6F03-42A7-8FCD-9B4425EC1D9D}"/>
              </a:ext>
            </a:extLst>
          </p:cNvPr>
          <p:cNvGrpSpPr/>
          <p:nvPr/>
        </p:nvGrpSpPr>
        <p:grpSpPr>
          <a:xfrm>
            <a:off x="5551684" y="4060374"/>
            <a:ext cx="5232604" cy="646331"/>
            <a:chOff x="6027067" y="1574253"/>
            <a:chExt cx="5232604" cy="646331"/>
          </a:xfrm>
        </p:grpSpPr>
        <p:sp>
          <p:nvSpPr>
            <p:cNvPr id="24" name="TextBox 23">
              <a:extLst>
                <a:ext uri="{FF2B5EF4-FFF2-40B4-BE49-F238E27FC236}">
                  <a16:creationId xmlns:a16="http://schemas.microsoft.com/office/drawing/2014/main" id="{B2BB5561-E297-4153-99F6-535280286ABF}"/>
                </a:ext>
              </a:extLst>
            </p:cNvPr>
            <p:cNvSpPr txBox="1"/>
            <p:nvPr/>
          </p:nvSpPr>
          <p:spPr>
            <a:xfrm>
              <a:off x="6751979" y="1666120"/>
              <a:ext cx="4507692" cy="507831"/>
            </a:xfrm>
            <a:prstGeom prst="rect">
              <a:avLst/>
            </a:prstGeom>
            <a:noFill/>
          </p:spPr>
          <p:txBody>
            <a:bodyPr wrap="square" lIns="108000" rIns="108000" rtlCol="0">
              <a:spAutoFit/>
            </a:bodyPr>
            <a:lstStyle/>
            <a:p>
              <a:r>
                <a:rPr lang="fr-FR" altLang="ko-KR" sz="2700" b="1" dirty="0">
                  <a:solidFill>
                    <a:schemeClr val="bg1"/>
                  </a:solidFill>
                  <a:cs typeface="Arial" pitchFamily="34" charset="0"/>
                </a:rPr>
                <a:t>Object tracking &amp; MOT</a:t>
              </a:r>
              <a:endParaRPr lang="ko-KR" altLang="en-US" sz="2700" b="1" dirty="0">
                <a:solidFill>
                  <a:schemeClr val="bg1"/>
                </a:solidFill>
                <a:cs typeface="Arial" pitchFamily="34" charset="0"/>
              </a:endParaRPr>
            </a:p>
          </p:txBody>
        </p:sp>
        <p:sp>
          <p:nvSpPr>
            <p:cNvPr id="22" name="TextBox 21">
              <a:extLst>
                <a:ext uri="{FF2B5EF4-FFF2-40B4-BE49-F238E27FC236}">
                  <a16:creationId xmlns:a16="http://schemas.microsoft.com/office/drawing/2014/main" id="{FD65EED2-59FE-44DF-AE89-F153E1C28F64}"/>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E9C8212F-3237-45CA-AEC4-F16E67168FA6}"/>
              </a:ext>
            </a:extLst>
          </p:cNvPr>
          <p:cNvGrpSpPr/>
          <p:nvPr/>
        </p:nvGrpSpPr>
        <p:grpSpPr>
          <a:xfrm>
            <a:off x="5551684" y="5219282"/>
            <a:ext cx="5232604" cy="646331"/>
            <a:chOff x="6027067" y="1574253"/>
            <a:chExt cx="5232604" cy="646331"/>
          </a:xfrm>
        </p:grpSpPr>
        <p:sp>
          <p:nvSpPr>
            <p:cNvPr id="29" name="TextBox 28">
              <a:extLst>
                <a:ext uri="{FF2B5EF4-FFF2-40B4-BE49-F238E27FC236}">
                  <a16:creationId xmlns:a16="http://schemas.microsoft.com/office/drawing/2014/main" id="{F53236A9-A5F3-47C0-84F8-4B2301FA4B3F}"/>
                </a:ext>
              </a:extLst>
            </p:cNvPr>
            <p:cNvSpPr txBox="1"/>
            <p:nvPr/>
          </p:nvSpPr>
          <p:spPr>
            <a:xfrm>
              <a:off x="6751979" y="1666120"/>
              <a:ext cx="4507692" cy="507831"/>
            </a:xfrm>
            <a:prstGeom prst="rect">
              <a:avLst/>
            </a:prstGeom>
            <a:noFill/>
          </p:spPr>
          <p:txBody>
            <a:bodyPr wrap="square" lIns="108000" rIns="108000" rtlCol="0">
              <a:spAutoFit/>
            </a:bodyPr>
            <a:lstStyle/>
            <a:p>
              <a:r>
                <a:rPr lang="fr-FR" altLang="ko-KR" sz="2700" b="1" dirty="0">
                  <a:solidFill>
                    <a:schemeClr val="bg1"/>
                  </a:solidFill>
                  <a:cs typeface="Arial" pitchFamily="34" charset="0"/>
                </a:rPr>
                <a:t>Conclusion</a:t>
              </a:r>
              <a:endParaRPr lang="ko-KR" altLang="en-US" sz="2700" b="1" dirty="0">
                <a:solidFill>
                  <a:schemeClr val="bg1"/>
                </a:solidFill>
                <a:cs typeface="Arial" pitchFamily="34" charset="0"/>
              </a:endParaRPr>
            </a:p>
          </p:txBody>
        </p:sp>
        <p:sp>
          <p:nvSpPr>
            <p:cNvPr id="27" name="TextBox 26">
              <a:extLst>
                <a:ext uri="{FF2B5EF4-FFF2-40B4-BE49-F238E27FC236}">
                  <a16:creationId xmlns:a16="http://schemas.microsoft.com/office/drawing/2014/main" id="{CD64649B-92D7-4214-96D9-6A05D20B4B80}"/>
                </a:ext>
              </a:extLst>
            </p:cNvPr>
            <p:cNvSpPr txBox="1"/>
            <p:nvPr/>
          </p:nvSpPr>
          <p:spPr>
            <a:xfrm>
              <a:off x="6027067" y="1574253"/>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3593771-C67C-4437-87FD-BDE574BDB132}"/>
              </a:ext>
            </a:extLst>
          </p:cNvPr>
          <p:cNvSpPr>
            <a:spLocks noGrp="1"/>
          </p:cNvSpPr>
          <p:nvPr>
            <p:ph type="body" sz="quarter" idx="10"/>
          </p:nvPr>
        </p:nvSpPr>
        <p:spPr/>
        <p:txBody>
          <a:bodyPr/>
          <a:lstStyle/>
          <a:p>
            <a:r>
              <a:rPr lang="fr-FR" dirty="0"/>
              <a:t>Introduction :</a:t>
            </a:r>
          </a:p>
        </p:txBody>
      </p:sp>
      <p:sp>
        <p:nvSpPr>
          <p:cNvPr id="4" name="ZoneTexte 3">
            <a:extLst>
              <a:ext uri="{FF2B5EF4-FFF2-40B4-BE49-F238E27FC236}">
                <a16:creationId xmlns:a16="http://schemas.microsoft.com/office/drawing/2014/main" id="{59A28B92-B2E6-460E-AE66-C10E737DA02B}"/>
              </a:ext>
            </a:extLst>
          </p:cNvPr>
          <p:cNvSpPr txBox="1"/>
          <p:nvPr/>
        </p:nvSpPr>
        <p:spPr>
          <a:xfrm>
            <a:off x="323529" y="1326247"/>
            <a:ext cx="11390416" cy="3139321"/>
          </a:xfrm>
          <a:prstGeom prst="rect">
            <a:avLst/>
          </a:prstGeom>
          <a:noFill/>
        </p:spPr>
        <p:txBody>
          <a:bodyPr wrap="square">
            <a:spAutoFit/>
          </a:bodyPr>
          <a:lstStyle/>
          <a:p>
            <a:pPr algn="l"/>
            <a:r>
              <a:rPr lang="en-US" sz="5400" b="1" i="0" dirty="0">
                <a:solidFill>
                  <a:schemeClr val="bg1"/>
                </a:solidFill>
                <a:effectLst/>
                <a:latin typeface="Calibri" panose="020F0502020204030204" pitchFamily="34" charset="0"/>
                <a:cs typeface="Calibri" panose="020F0502020204030204" pitchFamily="34" charset="0"/>
              </a:rPr>
              <a:t>O</a:t>
            </a:r>
            <a:r>
              <a:rPr lang="en-US" sz="2400" b="1" i="0" dirty="0">
                <a:solidFill>
                  <a:schemeClr val="bg1"/>
                </a:solidFill>
                <a:effectLst/>
                <a:latin typeface="Calibri" panose="020F0502020204030204" pitchFamily="34" charset="0"/>
                <a:cs typeface="Calibri" panose="020F0502020204030204" pitchFamily="34" charset="0"/>
              </a:rPr>
              <a:t>ne of the most powerful and compelling types of AI is computer vision which you’ve almost surely experienced in any number of ways without even knowing. Here’s a look at what it is, how it works, and why it’s so awesome (and is only going to get better).</a:t>
            </a:r>
          </a:p>
          <a:p>
            <a:pPr algn="l"/>
            <a:r>
              <a:rPr lang="en-US" sz="2400" b="1" i="0" dirty="0">
                <a:solidFill>
                  <a:schemeClr val="bg1"/>
                </a:solidFill>
                <a:effectLst/>
                <a:latin typeface="Calibri" panose="020F0502020204030204" pitchFamily="34" charset="0"/>
                <a:cs typeface="Calibri" panose="020F0502020204030204" pitchFamily="34" charset="0"/>
              </a:rPr>
              <a:t>Computer vision is the field of computer science that focuses on replicating parts of the complexity of the human vision system and enabling computers to identify and process objects in images and videos in the same way that humans do. Until recently, computer vision only worked in limited capacity.</a:t>
            </a:r>
          </a:p>
        </p:txBody>
      </p:sp>
      <p:pic>
        <p:nvPicPr>
          <p:cNvPr id="6" name="Image 5">
            <a:extLst>
              <a:ext uri="{FF2B5EF4-FFF2-40B4-BE49-F238E27FC236}">
                <a16:creationId xmlns:a16="http://schemas.microsoft.com/office/drawing/2014/main" id="{3518D9E0-A092-41CC-95A8-BB14FE528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988" y="4465568"/>
            <a:ext cx="5727633" cy="2262401"/>
          </a:xfrm>
          <a:prstGeom prst="rect">
            <a:avLst/>
          </a:prstGeom>
        </p:spPr>
      </p:pic>
    </p:spTree>
    <p:extLst>
      <p:ext uri="{BB962C8B-B14F-4D97-AF65-F5344CB8AC3E}">
        <p14:creationId xmlns:p14="http://schemas.microsoft.com/office/powerpoint/2010/main" val="530619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17C8E4-AE6B-4304-A0B1-94BC73E20F62}"/>
              </a:ext>
            </a:extLst>
          </p:cNvPr>
          <p:cNvSpPr>
            <a:spLocks noGrp="1"/>
          </p:cNvSpPr>
          <p:nvPr>
            <p:ph type="body" sz="quarter" idx="10"/>
          </p:nvPr>
        </p:nvSpPr>
        <p:spPr>
          <a:xfrm>
            <a:off x="2247900" y="339509"/>
            <a:ext cx="7591426" cy="724247"/>
          </a:xfrm>
        </p:spPr>
        <p:txBody>
          <a:bodyPr/>
          <a:lstStyle/>
          <a:p>
            <a:pPr algn="l"/>
            <a:r>
              <a:rPr lang="fr-FR" b="1" i="0" dirty="0">
                <a:solidFill>
                  <a:srgbClr val="FF9966"/>
                </a:solidFill>
                <a:effectLst/>
                <a:latin typeface="SF Display"/>
              </a:rPr>
              <a:t>What is object detection?</a:t>
            </a:r>
          </a:p>
        </p:txBody>
      </p:sp>
      <p:pic>
        <p:nvPicPr>
          <p:cNvPr id="3" name="Espace réservé pour une image  3">
            <a:extLst>
              <a:ext uri="{FF2B5EF4-FFF2-40B4-BE49-F238E27FC236}">
                <a16:creationId xmlns:a16="http://schemas.microsoft.com/office/drawing/2014/main" id="{B0986063-10B4-4034-BFEF-32C04BEF6298}"/>
              </a:ext>
            </a:extLst>
          </p:cNvPr>
          <p:cNvPicPr>
            <a:picLocks noChangeAspect="1"/>
          </p:cNvPicPr>
          <p:nvPr/>
        </p:nvPicPr>
        <p:blipFill rotWithShape="1">
          <a:blip r:embed="rId2">
            <a:extLst>
              <a:ext uri="{28A0092B-C50C-407E-A947-70E740481C1C}">
                <a14:useLocalDpi xmlns:a14="http://schemas.microsoft.com/office/drawing/2010/main" val="0"/>
              </a:ext>
            </a:extLst>
          </a:blip>
          <a:srcRect l="-158" r="-631" b="632"/>
          <a:stretch/>
        </p:blipFill>
        <p:spPr>
          <a:xfrm>
            <a:off x="2247899" y="4020681"/>
            <a:ext cx="7353301" cy="2295525"/>
          </a:xfrm>
          <a:prstGeom prst="rect">
            <a:avLst/>
          </a:prstGeom>
        </p:spPr>
      </p:pic>
      <p:sp>
        <p:nvSpPr>
          <p:cNvPr id="5" name="ZoneTexte 4">
            <a:extLst>
              <a:ext uri="{FF2B5EF4-FFF2-40B4-BE49-F238E27FC236}">
                <a16:creationId xmlns:a16="http://schemas.microsoft.com/office/drawing/2014/main" id="{20816A31-101A-41EB-90B1-D940C0B45028}"/>
              </a:ext>
            </a:extLst>
          </p:cNvPr>
          <p:cNvSpPr txBox="1"/>
          <p:nvPr/>
        </p:nvSpPr>
        <p:spPr>
          <a:xfrm>
            <a:off x="695324" y="1343025"/>
            <a:ext cx="10544176" cy="2677656"/>
          </a:xfrm>
          <a:prstGeom prst="rect">
            <a:avLst/>
          </a:prstGeom>
          <a:noFill/>
        </p:spPr>
        <p:txBody>
          <a:bodyPr wrap="square">
            <a:spAutoFit/>
          </a:bodyPr>
          <a:lstStyle/>
          <a:p>
            <a:pPr marL="342900" indent="-342900">
              <a:buFont typeface="Wingdings" panose="05000000000000000000" pitchFamily="2" charset="2"/>
              <a:buChar char="v"/>
            </a:pPr>
            <a:r>
              <a:rPr lang="en-US" sz="2400" b="1" i="0" dirty="0">
                <a:solidFill>
                  <a:schemeClr val="bg1"/>
                </a:solidFill>
                <a:effectLst/>
                <a:latin typeface="Calibri" panose="020F0502020204030204" pitchFamily="34" charset="0"/>
                <a:cs typeface="Calibri" panose="020F0502020204030204" pitchFamily="34" charset="0"/>
              </a:rPr>
              <a:t>Object detection is a computer vision technique that works to identify and locate objects within an image or video. Specifically, object  detection   draws bounding boxes around these detected objects, which allow us to locate where said objects are in (or how they move through) a given scene.</a:t>
            </a:r>
          </a:p>
          <a:p>
            <a:pPr marL="342900" indent="-342900">
              <a:buFont typeface="Wingdings" panose="05000000000000000000" pitchFamily="2" charset="2"/>
              <a:buChar char="v"/>
            </a:pPr>
            <a:r>
              <a:rPr lang="en-US" sz="2400" b="1" i="0" dirty="0">
                <a:solidFill>
                  <a:schemeClr val="bg1"/>
                </a:solidFill>
                <a:effectLst/>
                <a:latin typeface="Calibri" panose="020F0502020204030204" pitchFamily="34" charset="0"/>
                <a:cs typeface="Calibri" panose="020F0502020204030204" pitchFamily="34" charset="0"/>
              </a:rPr>
              <a:t>Object detection is commonly confused with image recognition, so before we proceed, it’s important that we clarify the distinctions between them.</a:t>
            </a:r>
            <a:endParaRPr lang="fr-FR" sz="2400" b="1" dirty="0">
              <a:solidFill>
                <a:schemeClr val="bg1"/>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v"/>
            </a:pPr>
            <a:endParaRPr lang="fr-FR"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9009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DB587B8-9EE2-468B-911F-05073174B177}"/>
              </a:ext>
            </a:extLst>
          </p:cNvPr>
          <p:cNvSpPr>
            <a:spLocks noGrp="1"/>
          </p:cNvSpPr>
          <p:nvPr>
            <p:ph type="body" sz="quarter" idx="10"/>
          </p:nvPr>
        </p:nvSpPr>
        <p:spPr>
          <a:xfrm>
            <a:off x="323529" y="291884"/>
            <a:ext cx="11573197" cy="724247"/>
          </a:xfrm>
        </p:spPr>
        <p:txBody>
          <a:bodyPr/>
          <a:lstStyle/>
          <a:p>
            <a:r>
              <a:rPr lang="en-US" sz="5400" b="1" i="0" dirty="0">
                <a:solidFill>
                  <a:srgbClr val="FF9966"/>
                </a:solidFill>
                <a:effectLst/>
                <a:latin typeface="Calibri" panose="020F0502020204030204" pitchFamily="34" charset="0"/>
                <a:cs typeface="Calibri" panose="020F0502020204030204" pitchFamily="34" charset="0"/>
              </a:rPr>
              <a:t>Object detection &amp; image recognition ?</a:t>
            </a:r>
            <a:endParaRPr lang="fr-FR" dirty="0">
              <a:solidFill>
                <a:srgbClr val="FF9966"/>
              </a:solidFill>
            </a:endParaRPr>
          </a:p>
        </p:txBody>
      </p:sp>
      <p:sp>
        <p:nvSpPr>
          <p:cNvPr id="5" name="ZoneTexte 4">
            <a:extLst>
              <a:ext uri="{FF2B5EF4-FFF2-40B4-BE49-F238E27FC236}">
                <a16:creationId xmlns:a16="http://schemas.microsoft.com/office/drawing/2014/main" id="{9DD37154-FB5B-40D9-9AEC-3A61BC6EE7DF}"/>
              </a:ext>
            </a:extLst>
          </p:cNvPr>
          <p:cNvSpPr txBox="1"/>
          <p:nvPr/>
        </p:nvSpPr>
        <p:spPr>
          <a:xfrm>
            <a:off x="323529" y="1231965"/>
            <a:ext cx="11868471" cy="2308324"/>
          </a:xfrm>
          <a:prstGeom prst="rect">
            <a:avLst/>
          </a:prstGeom>
          <a:noFill/>
        </p:spPr>
        <p:txBody>
          <a:bodyPr wrap="square">
            <a:spAutoFit/>
          </a:bodyPr>
          <a:lstStyle/>
          <a:p>
            <a:pPr algn="l"/>
            <a:r>
              <a:rPr lang="en-US" sz="2400" b="1" i="0" dirty="0">
                <a:solidFill>
                  <a:schemeClr val="bg1"/>
                </a:solidFill>
                <a:effectLst/>
                <a:latin typeface="Calibri" panose="020F0502020204030204" pitchFamily="34" charset="0"/>
                <a:cs typeface="Calibri" panose="020F0502020204030204" pitchFamily="34" charset="0"/>
              </a:rPr>
              <a:t>Image recognition assigns a label to an image. A picture of a dog receives the label “dog”. A picture of two dogs, still receives the label “dog”. Object detection, on the other hand, draws a box around each dog and labels the box “dog”. The model predicts where each object is and what label should be applied. In that way, object detection provides more information about an image than recognition.</a:t>
            </a:r>
          </a:p>
          <a:p>
            <a:pPr algn="l"/>
            <a:r>
              <a:rPr lang="en-US" sz="2400" b="1" i="0" dirty="0">
                <a:solidFill>
                  <a:schemeClr val="bg1"/>
                </a:solidFill>
                <a:effectLst/>
                <a:latin typeface="Calibri" panose="020F0502020204030204" pitchFamily="34" charset="0"/>
                <a:cs typeface="Calibri" panose="020F0502020204030204" pitchFamily="34" charset="0"/>
              </a:rPr>
              <a:t>Here’s an example of how this distinction looks in practice:</a:t>
            </a:r>
          </a:p>
        </p:txBody>
      </p:sp>
      <p:pic>
        <p:nvPicPr>
          <p:cNvPr id="7" name="Image 6">
            <a:extLst>
              <a:ext uri="{FF2B5EF4-FFF2-40B4-BE49-F238E27FC236}">
                <a16:creationId xmlns:a16="http://schemas.microsoft.com/office/drawing/2014/main" id="{46016E62-18D9-40B5-BACA-075064FA5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574" y="3756123"/>
            <a:ext cx="3648075" cy="2724150"/>
          </a:xfrm>
          <a:prstGeom prst="rect">
            <a:avLst/>
          </a:prstGeom>
        </p:spPr>
      </p:pic>
    </p:spTree>
    <p:extLst>
      <p:ext uri="{BB962C8B-B14F-4D97-AF65-F5344CB8AC3E}">
        <p14:creationId xmlns:p14="http://schemas.microsoft.com/office/powerpoint/2010/main" val="1232913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516A61E-A0B8-4E63-BA9F-76D70AD40F5A}"/>
              </a:ext>
            </a:extLst>
          </p:cNvPr>
          <p:cNvSpPr>
            <a:spLocks noGrp="1"/>
          </p:cNvSpPr>
          <p:nvPr>
            <p:ph type="body" sz="quarter" idx="10"/>
          </p:nvPr>
        </p:nvSpPr>
        <p:spPr/>
        <p:txBody>
          <a:bodyPr/>
          <a:lstStyle/>
          <a:p>
            <a:r>
              <a:rPr lang="en-US" b="1" i="0" dirty="0">
                <a:solidFill>
                  <a:srgbClr val="FF9966"/>
                </a:solidFill>
                <a:effectLst/>
                <a:latin typeface="SF Display"/>
              </a:rPr>
              <a:t>Why is object detection important?</a:t>
            </a:r>
          </a:p>
        </p:txBody>
      </p:sp>
      <p:sp>
        <p:nvSpPr>
          <p:cNvPr id="4" name="ZoneTexte 3">
            <a:extLst>
              <a:ext uri="{FF2B5EF4-FFF2-40B4-BE49-F238E27FC236}">
                <a16:creationId xmlns:a16="http://schemas.microsoft.com/office/drawing/2014/main" id="{D27BD3CB-A716-41DE-85BD-0C6720DC15CA}"/>
              </a:ext>
            </a:extLst>
          </p:cNvPr>
          <p:cNvSpPr txBox="1"/>
          <p:nvPr/>
        </p:nvSpPr>
        <p:spPr>
          <a:xfrm>
            <a:off x="323529" y="1254256"/>
            <a:ext cx="11649075" cy="3416320"/>
          </a:xfrm>
          <a:prstGeom prst="rect">
            <a:avLst/>
          </a:prstGeom>
          <a:noFill/>
        </p:spPr>
        <p:txBody>
          <a:bodyPr wrap="square">
            <a:spAutoFit/>
          </a:bodyPr>
          <a:lstStyle/>
          <a:p>
            <a:pPr marL="342900" indent="-342900" algn="l">
              <a:buFont typeface="Wingdings" panose="05000000000000000000" pitchFamily="2" charset="2"/>
              <a:buChar char="v"/>
            </a:pPr>
            <a:r>
              <a:rPr lang="en-US" sz="2400" b="1" i="0" dirty="0">
                <a:solidFill>
                  <a:schemeClr val="bg1"/>
                </a:solidFill>
                <a:effectLst/>
                <a:latin typeface="Calibri" panose="020F0502020204030204" pitchFamily="34" charset="0"/>
                <a:cs typeface="Calibri" panose="020F0502020204030204" pitchFamily="34" charset="0"/>
              </a:rPr>
              <a:t>Object detection is inextricably linked to other similar computer vision techniques like image recognition and image segmentation, in that it helps us understand and analyze scenes in images or video.</a:t>
            </a:r>
          </a:p>
          <a:p>
            <a:pPr algn="l"/>
            <a:endParaRPr lang="en-US" sz="2400" b="1" i="0" dirty="0">
              <a:solidFill>
                <a:schemeClr val="bg1"/>
              </a:solidFill>
              <a:effectLst/>
              <a:latin typeface="Calibri" panose="020F0502020204030204" pitchFamily="34" charset="0"/>
              <a:cs typeface="Calibri" panose="020F0502020204030204" pitchFamily="34" charset="0"/>
            </a:endParaRPr>
          </a:p>
          <a:p>
            <a:pPr marL="342900" indent="-342900" algn="l">
              <a:buFont typeface="Wingdings" panose="05000000000000000000" pitchFamily="2" charset="2"/>
              <a:buChar char="v"/>
            </a:pPr>
            <a:r>
              <a:rPr lang="en-US" sz="2400" b="1" i="0" dirty="0">
                <a:solidFill>
                  <a:schemeClr val="bg1"/>
                </a:solidFill>
                <a:effectLst/>
                <a:latin typeface="Calibri" panose="020F0502020204030204" pitchFamily="34" charset="0"/>
                <a:cs typeface="Calibri" panose="020F0502020204030204" pitchFamily="34" charset="0"/>
              </a:rPr>
              <a:t>But there are important differences. Image recognition only outputs a class label for an identified object, and image segmentation creates a pixel-level understanding of a scene’s elements. What separates object detection from these other tasks is its unique ability to </a:t>
            </a:r>
            <a:r>
              <a:rPr lang="en-US" sz="2400" b="1" i="1" dirty="0">
                <a:solidFill>
                  <a:schemeClr val="bg1"/>
                </a:solidFill>
                <a:effectLst/>
                <a:latin typeface="Calibri" panose="020F0502020204030204" pitchFamily="34" charset="0"/>
                <a:cs typeface="Calibri" panose="020F0502020204030204" pitchFamily="34" charset="0"/>
              </a:rPr>
              <a:t>locate objects within an image or video</a:t>
            </a:r>
            <a:r>
              <a:rPr lang="en-US" sz="2400" b="1" i="0" dirty="0">
                <a:solidFill>
                  <a:schemeClr val="bg1"/>
                </a:solidFill>
                <a:effectLst/>
                <a:latin typeface="Calibri" panose="020F0502020204030204" pitchFamily="34" charset="0"/>
                <a:cs typeface="Calibri" panose="020F0502020204030204" pitchFamily="34" charset="0"/>
              </a:rPr>
              <a:t>. This then allows us to count and then </a:t>
            </a:r>
            <a:r>
              <a:rPr lang="en-US" sz="2400" b="1" i="0" dirty="0">
                <a:solidFill>
                  <a:srgbClr val="FF0000"/>
                </a:solidFill>
                <a:effectLst/>
                <a:latin typeface="Calibri" panose="020F0502020204030204" pitchFamily="34" charset="0"/>
                <a:cs typeface="Calibri" panose="020F0502020204030204" pitchFamily="34" charset="0"/>
              </a:rPr>
              <a:t>track </a:t>
            </a:r>
            <a:r>
              <a:rPr lang="en-US" sz="2400" b="1" i="0" dirty="0">
                <a:solidFill>
                  <a:schemeClr val="bg1"/>
                </a:solidFill>
                <a:effectLst/>
                <a:latin typeface="Calibri" panose="020F0502020204030204" pitchFamily="34" charset="0"/>
                <a:cs typeface="Calibri" panose="020F0502020204030204" pitchFamily="34" charset="0"/>
              </a:rPr>
              <a:t>those objects.</a:t>
            </a:r>
          </a:p>
        </p:txBody>
      </p:sp>
    </p:spTree>
    <p:extLst>
      <p:ext uri="{BB962C8B-B14F-4D97-AF65-F5344CB8AC3E}">
        <p14:creationId xmlns:p14="http://schemas.microsoft.com/office/powerpoint/2010/main" val="2396661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B1011C3-DE29-44AB-895A-26C0904B2847}"/>
              </a:ext>
            </a:extLst>
          </p:cNvPr>
          <p:cNvSpPr>
            <a:spLocks noGrp="1"/>
          </p:cNvSpPr>
          <p:nvPr>
            <p:ph type="body" sz="quarter" idx="10"/>
          </p:nvPr>
        </p:nvSpPr>
        <p:spPr/>
        <p:txBody>
          <a:bodyPr/>
          <a:lstStyle/>
          <a:p>
            <a:r>
              <a:rPr lang="fr-FR" b="1" i="0" dirty="0">
                <a:solidFill>
                  <a:srgbClr val="FF9966"/>
                </a:solidFill>
                <a:effectLst/>
                <a:latin typeface="Tahoma" panose="020B0604030504040204" pitchFamily="34" charset="0"/>
              </a:rPr>
              <a:t>What is Object Tracking ?</a:t>
            </a:r>
          </a:p>
        </p:txBody>
      </p:sp>
      <p:sp>
        <p:nvSpPr>
          <p:cNvPr id="4" name="ZoneTexte 3">
            <a:extLst>
              <a:ext uri="{FF2B5EF4-FFF2-40B4-BE49-F238E27FC236}">
                <a16:creationId xmlns:a16="http://schemas.microsoft.com/office/drawing/2014/main" id="{A99DE492-A041-4CEA-B1DE-026C21207ECC}"/>
              </a:ext>
            </a:extLst>
          </p:cNvPr>
          <p:cNvSpPr txBox="1"/>
          <p:nvPr/>
        </p:nvSpPr>
        <p:spPr>
          <a:xfrm>
            <a:off x="0" y="1209235"/>
            <a:ext cx="12192000" cy="1938992"/>
          </a:xfrm>
          <a:prstGeom prst="rect">
            <a:avLst/>
          </a:prstGeom>
          <a:noFill/>
        </p:spPr>
        <p:txBody>
          <a:bodyPr wrap="square">
            <a:spAutoFit/>
          </a:bodyPr>
          <a:lstStyle/>
          <a:p>
            <a:pPr marL="342900" indent="-342900" algn="l">
              <a:buFont typeface="Wingdings" panose="05000000000000000000" pitchFamily="2" charset="2"/>
              <a:buChar char="v"/>
            </a:pPr>
            <a:r>
              <a:rPr lang="en-US" sz="2400" b="1" i="0" u="none" strike="noStrike" baseline="0" dirty="0">
                <a:solidFill>
                  <a:schemeClr val="bg1"/>
                </a:solidFill>
                <a:latin typeface="Calibri" panose="020F0502020204030204" pitchFamily="34" charset="0"/>
                <a:cs typeface="Calibri" panose="020F0502020204030204" pitchFamily="34" charset="0"/>
              </a:rPr>
              <a:t>Object tracking is a discipline within </a:t>
            </a:r>
            <a:r>
              <a:rPr lang="en-US" sz="2400" b="1" i="0" u="none" strike="noStrike" baseline="0" dirty="0">
                <a:solidFill>
                  <a:schemeClr val="tx1">
                    <a:lumMod val="95000"/>
                    <a:lumOff val="5000"/>
                  </a:schemeClr>
                </a:solidFill>
                <a:latin typeface="Calibri" panose="020F0502020204030204" pitchFamily="34" charset="0"/>
                <a:cs typeface="Calibri" panose="020F0502020204030204" pitchFamily="34" charset="0"/>
              </a:rPr>
              <a:t>computer vision</a:t>
            </a:r>
            <a:r>
              <a:rPr lang="en-US" sz="2400" b="1" i="0" u="none" strike="noStrike" baseline="0" dirty="0">
                <a:solidFill>
                  <a:schemeClr val="bg1"/>
                </a:solidFill>
                <a:latin typeface="Calibri" panose="020F0502020204030204" pitchFamily="34" charset="0"/>
                <a:cs typeface="Calibri" panose="020F0502020204030204" pitchFamily="34" charset="0"/>
              </a:rPr>
              <a:t>, which aims to track objects as they move across a series of video frames. Objects are often </a:t>
            </a:r>
            <a:r>
              <a:rPr lang="en-US" sz="2400" b="1" i="0" u="none" strike="noStrike" baseline="0" dirty="0">
                <a:solidFill>
                  <a:srgbClr val="FF0000"/>
                </a:solidFill>
                <a:latin typeface="Calibri" panose="020F0502020204030204" pitchFamily="34" charset="0"/>
                <a:cs typeface="Calibri" panose="020F0502020204030204" pitchFamily="34" charset="0"/>
              </a:rPr>
              <a:t>people</a:t>
            </a:r>
            <a:r>
              <a:rPr lang="en-US" sz="2400" b="1" i="0" u="none" strike="noStrike" baseline="0" dirty="0">
                <a:solidFill>
                  <a:schemeClr val="bg1"/>
                </a:solidFill>
                <a:latin typeface="Calibri" panose="020F0502020204030204" pitchFamily="34" charset="0"/>
                <a:cs typeface="Calibri" panose="020F0502020204030204" pitchFamily="34" charset="0"/>
              </a:rPr>
              <a:t> , but may also be </a:t>
            </a:r>
            <a:r>
              <a:rPr lang="en-US" sz="2400" b="1" i="0" u="none" strike="noStrike" baseline="0" dirty="0">
                <a:solidFill>
                  <a:srgbClr val="FF0000"/>
                </a:solidFill>
                <a:latin typeface="Calibri" panose="020F0502020204030204" pitchFamily="34" charset="0"/>
                <a:cs typeface="Calibri" panose="020F0502020204030204" pitchFamily="34" charset="0"/>
              </a:rPr>
              <a:t>animals,</a:t>
            </a:r>
            <a:r>
              <a:rPr lang="en-US" sz="2400" b="1" i="0" u="none" strike="noStrike" baseline="0" dirty="0">
                <a:solidFill>
                  <a:schemeClr val="bg1"/>
                </a:solidFill>
                <a:latin typeface="Calibri" panose="020F0502020204030204" pitchFamily="34" charset="0"/>
                <a:cs typeface="Calibri" panose="020F0502020204030204" pitchFamily="34" charset="0"/>
              </a:rPr>
              <a:t> </a:t>
            </a:r>
            <a:r>
              <a:rPr lang="en-US" sz="2400" b="1" i="0" u="none" strike="noStrike" baseline="0" dirty="0">
                <a:solidFill>
                  <a:srgbClr val="FF0000"/>
                </a:solidFill>
                <a:latin typeface="Calibri" panose="020F0502020204030204" pitchFamily="34" charset="0"/>
                <a:cs typeface="Calibri" panose="020F0502020204030204" pitchFamily="34" charset="0"/>
              </a:rPr>
              <a:t>vehicles</a:t>
            </a:r>
            <a:r>
              <a:rPr lang="en-US" sz="2400" b="1" i="0" u="none" strike="noStrike" baseline="0" dirty="0">
                <a:solidFill>
                  <a:schemeClr val="bg1"/>
                </a:solidFill>
                <a:latin typeface="Calibri" panose="020F0502020204030204" pitchFamily="34" charset="0"/>
                <a:cs typeface="Calibri" panose="020F0502020204030204" pitchFamily="34" charset="0"/>
              </a:rPr>
              <a:t> or other objects of interest, </a:t>
            </a:r>
            <a:r>
              <a:rPr lang="en-US" sz="2400" b="1" i="0" u="none" strike="noStrike" baseline="0" dirty="0">
                <a:solidFill>
                  <a:srgbClr val="FF0000"/>
                </a:solidFill>
                <a:latin typeface="Calibri" panose="020F0502020204030204" pitchFamily="34" charset="0"/>
                <a:cs typeface="Calibri" panose="020F0502020204030204" pitchFamily="34" charset="0"/>
              </a:rPr>
              <a:t>such as the ball in a game of soccer.</a:t>
            </a:r>
            <a:endParaRPr lang="en-US" sz="2400" b="1" i="0" dirty="0">
              <a:solidFill>
                <a:srgbClr val="FF0000"/>
              </a:solidFill>
              <a:effectLst/>
              <a:latin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en-US" sz="2400" b="1" i="0" dirty="0">
                <a:solidFill>
                  <a:schemeClr val="bg1"/>
                </a:solidFill>
                <a:effectLst/>
                <a:latin typeface="Calibri" panose="020F0502020204030204" pitchFamily="34" charset="0"/>
                <a:cs typeface="Calibri" panose="020F0502020204030204" pitchFamily="34" charset="0"/>
              </a:rPr>
              <a:t>Object tracking means estimating the state of the target object present in the scene from previous information.</a:t>
            </a:r>
          </a:p>
        </p:txBody>
      </p:sp>
      <p:pic>
        <p:nvPicPr>
          <p:cNvPr id="5" name="Image 4">
            <a:extLst>
              <a:ext uri="{FF2B5EF4-FFF2-40B4-BE49-F238E27FC236}">
                <a16:creationId xmlns:a16="http://schemas.microsoft.com/office/drawing/2014/main" id="{D56E3C2D-7194-484B-BD7B-724447687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8228"/>
            <a:ext cx="12192000" cy="3709772"/>
          </a:xfrm>
          <a:prstGeom prst="rect">
            <a:avLst/>
          </a:prstGeom>
        </p:spPr>
      </p:pic>
    </p:spTree>
    <p:extLst>
      <p:ext uri="{BB962C8B-B14F-4D97-AF65-F5344CB8AC3E}">
        <p14:creationId xmlns:p14="http://schemas.microsoft.com/office/powerpoint/2010/main" val="114376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6AFEB8-A92E-484B-92EF-D2AE33DF41B7}"/>
              </a:ext>
            </a:extLst>
          </p:cNvPr>
          <p:cNvSpPr>
            <a:spLocks noGrp="1"/>
          </p:cNvSpPr>
          <p:nvPr>
            <p:ph type="body" sz="quarter" idx="10"/>
          </p:nvPr>
        </p:nvSpPr>
        <p:spPr/>
        <p:txBody>
          <a:bodyPr/>
          <a:lstStyle/>
          <a:p>
            <a:r>
              <a:rPr lang="fr-FR" b="1" dirty="0">
                <a:solidFill>
                  <a:srgbClr val="FF9966"/>
                </a:solidFill>
              </a:rPr>
              <a:t>MOT ?</a:t>
            </a:r>
          </a:p>
        </p:txBody>
      </p:sp>
      <p:sp>
        <p:nvSpPr>
          <p:cNvPr id="6" name="ZoneTexte 5">
            <a:extLst>
              <a:ext uri="{FF2B5EF4-FFF2-40B4-BE49-F238E27FC236}">
                <a16:creationId xmlns:a16="http://schemas.microsoft.com/office/drawing/2014/main" id="{1444D4E9-75D3-45F0-9AA8-BEE19972D306}"/>
              </a:ext>
            </a:extLst>
          </p:cNvPr>
          <p:cNvSpPr txBox="1"/>
          <p:nvPr/>
        </p:nvSpPr>
        <p:spPr>
          <a:xfrm>
            <a:off x="0" y="1184988"/>
            <a:ext cx="11457992" cy="1938992"/>
          </a:xfrm>
          <a:prstGeom prst="rect">
            <a:avLst/>
          </a:prstGeom>
          <a:noFill/>
        </p:spPr>
        <p:txBody>
          <a:bodyPr wrap="square">
            <a:spAutoFit/>
          </a:bodyPr>
          <a:lstStyle/>
          <a:p>
            <a:pPr marL="342900" indent="-342900" algn="l">
              <a:buFont typeface="Wingdings" panose="05000000000000000000" pitchFamily="2" charset="2"/>
              <a:buChar char="v"/>
            </a:pPr>
            <a:r>
              <a:rPr lang="en-US" sz="2400" b="1" i="0" u="none" strike="noStrike" baseline="0" dirty="0">
                <a:solidFill>
                  <a:schemeClr val="bg1"/>
                </a:solidFill>
                <a:latin typeface="Calibri" panose="020F0502020204030204" pitchFamily="34" charset="0"/>
                <a:cs typeface="Calibri" panose="020F0502020204030204" pitchFamily="34" charset="0"/>
              </a:rPr>
              <a:t>As the name suggests, multiple object tracking consists of keeping track of ob-jects in a video as they move around. A formal description would be: for each frame in a video , localize and identify all objects of interest, so that the identi-ties are consistent throughout the video. In other words, a good model has to accurately detect objects in each frame, and provide a consistent labelling of </a:t>
            </a:r>
            <a:r>
              <a:rPr lang="fr-FR" sz="2400" b="1" i="0" u="none" strike="noStrike" baseline="0" dirty="0">
                <a:solidFill>
                  <a:schemeClr val="bg1"/>
                </a:solidFill>
                <a:latin typeface="Calibri" panose="020F0502020204030204" pitchFamily="34" charset="0"/>
                <a:cs typeface="Calibri" panose="020F0502020204030204" pitchFamily="34" charset="0"/>
              </a:rPr>
              <a:t>them.</a:t>
            </a:r>
            <a:endParaRPr lang="fr-FR" sz="2400" b="1" dirty="0">
              <a:solidFill>
                <a:schemeClr val="bg1"/>
              </a:solidFill>
              <a:latin typeface="Calibri" panose="020F0502020204030204" pitchFamily="34" charset="0"/>
              <a:cs typeface="Calibri" panose="020F0502020204030204" pitchFamily="34" charset="0"/>
            </a:endParaRPr>
          </a:p>
        </p:txBody>
      </p:sp>
      <p:pic>
        <p:nvPicPr>
          <p:cNvPr id="10" name="Image 9">
            <a:extLst>
              <a:ext uri="{FF2B5EF4-FFF2-40B4-BE49-F238E27FC236}">
                <a16:creationId xmlns:a16="http://schemas.microsoft.com/office/drawing/2014/main" id="{3E472445-F3CF-431B-A241-F731E5A673B2}"/>
              </a:ext>
            </a:extLst>
          </p:cNvPr>
          <p:cNvPicPr>
            <a:picLocks noChangeAspect="1"/>
          </p:cNvPicPr>
          <p:nvPr/>
        </p:nvPicPr>
        <p:blipFill>
          <a:blip r:embed="rId2"/>
          <a:stretch>
            <a:fillRect/>
          </a:stretch>
        </p:blipFill>
        <p:spPr>
          <a:xfrm>
            <a:off x="0" y="3123980"/>
            <a:ext cx="12192000" cy="3734020"/>
          </a:xfrm>
          <a:prstGeom prst="rect">
            <a:avLst/>
          </a:prstGeom>
        </p:spPr>
      </p:pic>
    </p:spTree>
    <p:extLst>
      <p:ext uri="{BB962C8B-B14F-4D97-AF65-F5344CB8AC3E}">
        <p14:creationId xmlns:p14="http://schemas.microsoft.com/office/powerpoint/2010/main" val="3205248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0609095-03CE-4305-A3C0-AC617616979E}"/>
              </a:ext>
            </a:extLst>
          </p:cNvPr>
          <p:cNvSpPr>
            <a:spLocks noGrp="1"/>
          </p:cNvSpPr>
          <p:nvPr>
            <p:ph type="body" sz="quarter" idx="10"/>
          </p:nvPr>
        </p:nvSpPr>
        <p:spPr/>
        <p:txBody>
          <a:bodyPr/>
          <a:lstStyle/>
          <a:p>
            <a:r>
              <a:rPr lang="fr-FR" b="1" i="0" u="none" strike="noStrike" baseline="0" dirty="0">
                <a:solidFill>
                  <a:srgbClr val="FF9966"/>
                </a:solidFill>
                <a:latin typeface="Calibri" panose="020F0502020204030204" pitchFamily="34" charset="0"/>
                <a:cs typeface="Calibri" panose="020F0502020204030204" pitchFamily="34" charset="0"/>
              </a:rPr>
              <a:t>Object Tracking Methods</a:t>
            </a:r>
            <a:endParaRPr lang="fr-FR" b="1" dirty="0">
              <a:solidFill>
                <a:srgbClr val="FF9966"/>
              </a:solidFill>
              <a:latin typeface="Calibri" panose="020F0502020204030204" pitchFamily="34" charset="0"/>
              <a:cs typeface="Calibri" panose="020F0502020204030204" pitchFamily="34" charset="0"/>
            </a:endParaRPr>
          </a:p>
        </p:txBody>
      </p:sp>
      <p:sp>
        <p:nvSpPr>
          <p:cNvPr id="4" name="ZoneTexte 3">
            <a:extLst>
              <a:ext uri="{FF2B5EF4-FFF2-40B4-BE49-F238E27FC236}">
                <a16:creationId xmlns:a16="http://schemas.microsoft.com/office/drawing/2014/main" id="{BF076DFA-9C2F-4E05-A348-301F4315F3E5}"/>
              </a:ext>
            </a:extLst>
          </p:cNvPr>
          <p:cNvSpPr txBox="1"/>
          <p:nvPr/>
        </p:nvSpPr>
        <p:spPr>
          <a:xfrm>
            <a:off x="83975" y="1063756"/>
            <a:ext cx="12108025" cy="1754326"/>
          </a:xfrm>
          <a:prstGeom prst="rect">
            <a:avLst/>
          </a:prstGeom>
          <a:noFill/>
        </p:spPr>
        <p:txBody>
          <a:bodyPr wrap="square">
            <a:spAutoFit/>
          </a:bodyPr>
          <a:lstStyle/>
          <a:p>
            <a:pPr algn="l"/>
            <a:r>
              <a:rPr lang="en-US" b="1" i="0" u="none" strike="noStrike" baseline="0" dirty="0">
                <a:solidFill>
                  <a:schemeClr val="bg1"/>
                </a:solidFill>
                <a:latin typeface="Calibri" panose="020F0502020204030204" pitchFamily="34" charset="0"/>
                <a:cs typeface="Calibri" panose="020F0502020204030204" pitchFamily="34" charset="0"/>
              </a:rPr>
              <a:t>Tracking can be defined as the problem of approximating the path of an object in the image plane as it moves in a scene. The purpose of an object tracking is to generate the route for an object by finding its position in every single frame of the </a:t>
            </a:r>
            <a:r>
              <a:rPr lang="en-US" b="1" dirty="0">
                <a:solidFill>
                  <a:schemeClr val="bg1"/>
                </a:solidFill>
                <a:latin typeface="Calibri" panose="020F0502020204030204" pitchFamily="34" charset="0"/>
                <a:cs typeface="Calibri" panose="020F0502020204030204" pitchFamily="34" charset="0"/>
              </a:rPr>
              <a:t>v</a:t>
            </a:r>
            <a:r>
              <a:rPr lang="en-US" b="1" i="0" u="none" strike="noStrike" baseline="0" dirty="0">
                <a:solidFill>
                  <a:schemeClr val="bg1"/>
                </a:solidFill>
                <a:latin typeface="Calibri" panose="020F0502020204030204" pitchFamily="34" charset="0"/>
                <a:cs typeface="Calibri" panose="020F0502020204030204" pitchFamily="34" charset="0"/>
              </a:rPr>
              <a:t>ideo . Object is tracked for object extraction, object recognition and decisions about activities. Object tracking can be classified as point based tracking, kernel based tracking and silhouette based tracking. For illustration, the point trackers involve detection in every frame; while geometric area or kernel based tracking or contours-based tracking require detection only when the object first</a:t>
            </a:r>
            <a:r>
              <a:rPr lang="en-US" b="1" dirty="0">
                <a:solidFill>
                  <a:schemeClr val="bg1"/>
                </a:solidFill>
                <a:latin typeface="Calibri" panose="020F0502020204030204" pitchFamily="34" charset="0"/>
                <a:cs typeface="Calibri" panose="020F0502020204030204" pitchFamily="34" charset="0"/>
              </a:rPr>
              <a:t> </a:t>
            </a:r>
            <a:r>
              <a:rPr lang="en-US" b="1" i="0" u="none" strike="noStrike" baseline="0" dirty="0">
                <a:solidFill>
                  <a:schemeClr val="bg1"/>
                </a:solidFill>
                <a:latin typeface="Calibri" panose="020F0502020204030204" pitchFamily="34" charset="0"/>
                <a:cs typeface="Calibri" panose="020F0502020204030204" pitchFamily="34" charset="0"/>
              </a:rPr>
              <a:t>appears in the scene . Tracking methods can be divided into following categories:</a:t>
            </a:r>
            <a:endParaRPr lang="fr-FR" b="1" dirty="0">
              <a:solidFill>
                <a:schemeClr val="bg1"/>
              </a:solidFill>
              <a:latin typeface="Calibri" panose="020F0502020204030204" pitchFamily="34" charset="0"/>
              <a:cs typeface="Calibri" panose="020F0502020204030204" pitchFamily="34" charset="0"/>
            </a:endParaRPr>
          </a:p>
        </p:txBody>
      </p:sp>
      <p:pic>
        <p:nvPicPr>
          <p:cNvPr id="10" name="Image 9">
            <a:extLst>
              <a:ext uri="{FF2B5EF4-FFF2-40B4-BE49-F238E27FC236}">
                <a16:creationId xmlns:a16="http://schemas.microsoft.com/office/drawing/2014/main" id="{E865CE14-2ACD-4028-9B16-42A47547A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18082"/>
            <a:ext cx="12192000" cy="4273183"/>
          </a:xfrm>
          <a:prstGeom prst="rect">
            <a:avLst/>
          </a:prstGeom>
        </p:spPr>
      </p:pic>
    </p:spTree>
    <p:extLst>
      <p:ext uri="{BB962C8B-B14F-4D97-AF65-F5344CB8AC3E}">
        <p14:creationId xmlns:p14="http://schemas.microsoft.com/office/powerpoint/2010/main" val="1162733473"/>
      </p:ext>
    </p:extLst>
  </p:cSld>
  <p:clrMapOvr>
    <a:masterClrMapping/>
  </p:clrMapOvr>
</p:sld>
</file>

<file path=ppt/theme/theme1.xml><?xml version="1.0" encoding="utf-8"?>
<a:theme xmlns:a="http://schemas.openxmlformats.org/drawingml/2006/main" name="Cover and End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OCIAL MEDIA">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4357</TotalTime>
  <Words>1403</Words>
  <Application>Microsoft Office PowerPoint</Application>
  <PresentationFormat>Grand écran</PresentationFormat>
  <Paragraphs>64</Paragraphs>
  <Slides>14</Slides>
  <Notes>0</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14</vt:i4>
      </vt:variant>
    </vt:vector>
  </HeadingPairs>
  <TitlesOfParts>
    <vt:vector size="24" baseType="lpstr">
      <vt:lpstr>Adobe Devanagari</vt:lpstr>
      <vt:lpstr>Arial</vt:lpstr>
      <vt:lpstr>Calibri</vt:lpstr>
      <vt:lpstr>CMR10</vt:lpstr>
      <vt:lpstr>SF Display</vt:lpstr>
      <vt:lpstr>Tahoma</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Med_OUTGHRATINE</cp:lastModifiedBy>
  <cp:revision>132</cp:revision>
  <dcterms:created xsi:type="dcterms:W3CDTF">2018-04-24T17:14:44Z</dcterms:created>
  <dcterms:modified xsi:type="dcterms:W3CDTF">2021-03-07T14:39:32Z</dcterms:modified>
</cp:coreProperties>
</file>